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theme/themeOverride6.xml" ContentType="application/vnd.openxmlformats-officedocument.themeOverride+xml"/>
  <Override PartName="/ppt/charts/chart7.xml" ContentType="application/vnd.openxmlformats-officedocument.drawingml.chart+xml"/>
  <Override PartName="/ppt/theme/themeOverride7.xml" ContentType="application/vnd.openxmlformats-officedocument.themeOverride+xml"/>
  <Override PartName="/ppt/charts/chart8.xml" ContentType="application/vnd.openxmlformats-officedocument.drawingml.chart+xml"/>
  <Override PartName="/ppt/theme/themeOverride8.xml" ContentType="application/vnd.openxmlformats-officedocument.themeOverride+xml"/>
  <Override PartName="/ppt/charts/chart9.xml" ContentType="application/vnd.openxmlformats-officedocument.drawingml.chart+xml"/>
  <Override PartName="/ppt/theme/themeOverride9.xml" ContentType="application/vnd.openxmlformats-officedocument.themeOverride+xml"/>
  <Override PartName="/ppt/charts/chart10.xml" ContentType="application/vnd.openxmlformats-officedocument.drawingml.chart+xml"/>
  <Override PartName="/ppt/theme/themeOverride10.xml" ContentType="application/vnd.openxmlformats-officedocument.themeOverride+xml"/>
  <Override PartName="/ppt/charts/chart11.xml" ContentType="application/vnd.openxmlformats-officedocument.drawingml.chart+xml"/>
  <Override PartName="/ppt/theme/themeOverride11.xml" ContentType="application/vnd.openxmlformats-officedocument.themeOverride+xml"/>
  <Override PartName="/ppt/charts/chart12.xml" ContentType="application/vnd.openxmlformats-officedocument.drawingml.chart+xml"/>
  <Override PartName="/ppt/theme/themeOverride12.xml" ContentType="application/vnd.openxmlformats-officedocument.themeOverride+xml"/>
  <Override PartName="/ppt/charts/chart13.xml" ContentType="application/vnd.openxmlformats-officedocument.drawingml.chart+xml"/>
  <Override PartName="/ppt/theme/themeOverride13.xml" ContentType="application/vnd.openxmlformats-officedocument.themeOverride+xml"/>
  <Override PartName="/ppt/charts/chart14.xml" ContentType="application/vnd.openxmlformats-officedocument.drawingml.chart+xml"/>
  <Override PartName="/ppt/theme/themeOverride14.xml" ContentType="application/vnd.openxmlformats-officedocument.themeOverride+xml"/>
  <Override PartName="/ppt/charts/chart15.xml" ContentType="application/vnd.openxmlformats-officedocument.drawingml.chart+xml"/>
  <Override PartName="/ppt/theme/themeOverride15.xml" ContentType="application/vnd.openxmlformats-officedocument.themeOverride+xml"/>
  <Override PartName="/ppt/charts/chart16.xml" ContentType="application/vnd.openxmlformats-officedocument.drawingml.chart+xml"/>
  <Override PartName="/ppt/theme/themeOverride16.xml" ContentType="application/vnd.openxmlformats-officedocument.themeOverride+xml"/>
  <Override PartName="/ppt/charts/chart17.xml" ContentType="application/vnd.openxmlformats-officedocument.drawingml.chart+xml"/>
  <Override PartName="/ppt/theme/themeOverride17.xml" ContentType="application/vnd.openxmlformats-officedocument.themeOverride+xml"/>
  <Override PartName="/ppt/charts/chart18.xml" ContentType="application/vnd.openxmlformats-officedocument.drawingml.chart+xml"/>
  <Override PartName="/ppt/theme/themeOverride18.xml" ContentType="application/vnd.openxmlformats-officedocument.themeOverride+xml"/>
  <Override PartName="/ppt/charts/chart19.xml" ContentType="application/vnd.openxmlformats-officedocument.drawingml.chart+xml"/>
  <Override PartName="/ppt/theme/themeOverride19.xml" ContentType="application/vnd.openxmlformats-officedocument.themeOverride+xml"/>
  <Override PartName="/ppt/charts/chart20.xml" ContentType="application/vnd.openxmlformats-officedocument.drawingml.chart+xml"/>
  <Override PartName="/ppt/theme/themeOverride20.xml" ContentType="application/vnd.openxmlformats-officedocument.themeOverride+xml"/>
  <Override PartName="/ppt/charts/chart21.xml" ContentType="application/vnd.openxmlformats-officedocument.drawingml.chart+xml"/>
  <Override PartName="/ppt/theme/themeOverride21.xml" ContentType="application/vnd.openxmlformats-officedocument.themeOverride+xml"/>
  <Override PartName="/ppt/charts/chart22.xml" ContentType="application/vnd.openxmlformats-officedocument.drawingml.chart+xml"/>
  <Override PartName="/ppt/theme/themeOverride22.xml" ContentType="application/vnd.openxmlformats-officedocument.themeOverride+xml"/>
  <Override PartName="/ppt/charts/chart23.xml" ContentType="application/vnd.openxmlformats-officedocument.drawingml.chart+xml"/>
  <Override PartName="/ppt/theme/themeOverride23.xml" ContentType="application/vnd.openxmlformats-officedocument.themeOverride+xml"/>
  <Override PartName="/ppt/charts/chart24.xml" ContentType="application/vnd.openxmlformats-officedocument.drawingml.chart+xml"/>
  <Override PartName="/ppt/theme/themeOverride24.xml" ContentType="application/vnd.openxmlformats-officedocument.themeOverride+xml"/>
  <Override PartName="/ppt/charts/chart25.xml" ContentType="application/vnd.openxmlformats-officedocument.drawingml.chart+xml"/>
  <Override PartName="/ppt/theme/themeOverride25.xml" ContentType="application/vnd.openxmlformats-officedocument.themeOverride+xml"/>
  <Override PartName="/ppt/charts/chart26.xml" ContentType="application/vnd.openxmlformats-officedocument.drawingml.chart+xml"/>
  <Override PartName="/ppt/theme/themeOverride26.xml" ContentType="application/vnd.openxmlformats-officedocument.themeOverride+xml"/>
  <Override PartName="/ppt/charts/chart27.xml" ContentType="application/vnd.openxmlformats-officedocument.drawingml.chart+xml"/>
  <Override PartName="/ppt/theme/themeOverride27.xml" ContentType="application/vnd.openxmlformats-officedocument.themeOverride+xml"/>
  <Override PartName="/ppt/charts/chart28.xml" ContentType="application/vnd.openxmlformats-officedocument.drawingml.chart+xml"/>
  <Override PartName="/ppt/theme/themeOverride28.xml" ContentType="application/vnd.openxmlformats-officedocument.themeOverride+xml"/>
  <Override PartName="/ppt/charts/chart29.xml" ContentType="application/vnd.openxmlformats-officedocument.drawingml.chart+xml"/>
  <Override PartName="/ppt/theme/themeOverride29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 bookmarkIdSeed="2">
  <p:sldMasterIdLst>
    <p:sldMasterId id="2147483915" r:id="rId1"/>
  </p:sldMasterIdLst>
  <p:notesMasterIdLst>
    <p:notesMasterId r:id="rId46"/>
  </p:notesMasterIdLst>
  <p:sldIdLst>
    <p:sldId id="315" r:id="rId2"/>
    <p:sldId id="316" r:id="rId3"/>
    <p:sldId id="317" r:id="rId4"/>
    <p:sldId id="318" r:id="rId5"/>
    <p:sldId id="319" r:id="rId6"/>
    <p:sldId id="321" r:id="rId7"/>
    <p:sldId id="320" r:id="rId8"/>
    <p:sldId id="322" r:id="rId9"/>
    <p:sldId id="323" r:id="rId10"/>
    <p:sldId id="324" r:id="rId11"/>
    <p:sldId id="325" r:id="rId12"/>
    <p:sldId id="326" r:id="rId13"/>
    <p:sldId id="327" r:id="rId14"/>
    <p:sldId id="328" r:id="rId15"/>
    <p:sldId id="329" r:id="rId16"/>
    <p:sldId id="330" r:id="rId17"/>
    <p:sldId id="331" r:id="rId18"/>
    <p:sldId id="332" r:id="rId19"/>
    <p:sldId id="333" r:id="rId20"/>
    <p:sldId id="334" r:id="rId21"/>
    <p:sldId id="335" r:id="rId22"/>
    <p:sldId id="336" r:id="rId23"/>
    <p:sldId id="337" r:id="rId24"/>
    <p:sldId id="338" r:id="rId25"/>
    <p:sldId id="340" r:id="rId26"/>
    <p:sldId id="339" r:id="rId27"/>
    <p:sldId id="341" r:id="rId28"/>
    <p:sldId id="342" r:id="rId29"/>
    <p:sldId id="343" r:id="rId30"/>
    <p:sldId id="344" r:id="rId31"/>
    <p:sldId id="345" r:id="rId32"/>
    <p:sldId id="346" r:id="rId33"/>
    <p:sldId id="347" r:id="rId34"/>
    <p:sldId id="349" r:id="rId35"/>
    <p:sldId id="350" r:id="rId36"/>
    <p:sldId id="351" r:id="rId37"/>
    <p:sldId id="352" r:id="rId38"/>
    <p:sldId id="353" r:id="rId39"/>
    <p:sldId id="354" r:id="rId40"/>
    <p:sldId id="355" r:id="rId41"/>
    <p:sldId id="356" r:id="rId42"/>
    <p:sldId id="357" r:id="rId43"/>
    <p:sldId id="358" r:id="rId44"/>
    <p:sldId id="359" r:id="rId45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20000"/>
    <a:srgbClr val="031EE7"/>
    <a:srgbClr val="F78B31"/>
    <a:srgbClr val="F69F40"/>
    <a:srgbClr val="EFB747"/>
    <a:srgbClr val="F7AB57"/>
    <a:srgbClr val="FF5C29"/>
    <a:srgbClr val="3366CC"/>
    <a:srgbClr val="C60AB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2" autoAdjust="0"/>
    <p:restoredTop sz="94660"/>
  </p:normalViewPr>
  <p:slideViewPr>
    <p:cSldViewPr snapToGrid="0">
      <p:cViewPr varScale="1">
        <p:scale>
          <a:sx n="74" d="100"/>
          <a:sy n="74" d="100"/>
        </p:scale>
        <p:origin x="360" y="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1.bin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10.bin"/><Relationship Id="rId1" Type="http://schemas.openxmlformats.org/officeDocument/2006/relationships/themeOverride" Target="../theme/themeOverride10.xm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11.bin"/><Relationship Id="rId1" Type="http://schemas.openxmlformats.org/officeDocument/2006/relationships/themeOverride" Target="../theme/themeOverride11.xm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12.bin"/><Relationship Id="rId1" Type="http://schemas.openxmlformats.org/officeDocument/2006/relationships/themeOverride" Target="../theme/themeOverride12.xml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13.bin"/><Relationship Id="rId1" Type="http://schemas.openxmlformats.org/officeDocument/2006/relationships/themeOverride" Target="../theme/themeOverride13.xml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14.bin"/><Relationship Id="rId1" Type="http://schemas.openxmlformats.org/officeDocument/2006/relationships/themeOverride" Target="../theme/themeOverride14.xml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15.bin"/><Relationship Id="rId1" Type="http://schemas.openxmlformats.org/officeDocument/2006/relationships/themeOverride" Target="../theme/themeOverride15.xml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16.bin"/><Relationship Id="rId1" Type="http://schemas.openxmlformats.org/officeDocument/2006/relationships/themeOverride" Target="../theme/themeOverride16.xml"/></Relationships>
</file>

<file path=ppt/charts/_rels/chart17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17.bin"/><Relationship Id="rId1" Type="http://schemas.openxmlformats.org/officeDocument/2006/relationships/themeOverride" Target="../theme/themeOverride17.xml"/></Relationships>
</file>

<file path=ppt/charts/_rels/chart18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18.bin"/><Relationship Id="rId1" Type="http://schemas.openxmlformats.org/officeDocument/2006/relationships/themeOverride" Target="../theme/themeOverride18.xml"/></Relationships>
</file>

<file path=ppt/charts/_rels/chart19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19.bin"/><Relationship Id="rId1" Type="http://schemas.openxmlformats.org/officeDocument/2006/relationships/themeOverride" Target="../theme/themeOverride19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2.bin"/><Relationship Id="rId1" Type="http://schemas.openxmlformats.org/officeDocument/2006/relationships/themeOverride" Target="../theme/themeOverride2.xml"/></Relationships>
</file>

<file path=ppt/charts/_rels/chart20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20.bin"/><Relationship Id="rId1" Type="http://schemas.openxmlformats.org/officeDocument/2006/relationships/themeOverride" Target="../theme/themeOverride20.xml"/></Relationships>
</file>

<file path=ppt/charts/_rels/chart21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21.bin"/><Relationship Id="rId1" Type="http://schemas.openxmlformats.org/officeDocument/2006/relationships/themeOverride" Target="../theme/themeOverride21.xml"/></Relationships>
</file>

<file path=ppt/charts/_rels/chart22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22.bin"/><Relationship Id="rId1" Type="http://schemas.openxmlformats.org/officeDocument/2006/relationships/themeOverride" Target="../theme/themeOverride22.xml"/></Relationships>
</file>

<file path=ppt/charts/_rels/chart23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23.bin"/><Relationship Id="rId1" Type="http://schemas.openxmlformats.org/officeDocument/2006/relationships/themeOverride" Target="../theme/themeOverride23.xml"/></Relationships>
</file>

<file path=ppt/charts/_rels/chart24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24.bin"/><Relationship Id="rId1" Type="http://schemas.openxmlformats.org/officeDocument/2006/relationships/themeOverride" Target="../theme/themeOverride24.xml"/></Relationships>
</file>

<file path=ppt/charts/_rels/chart25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25.bin"/><Relationship Id="rId1" Type="http://schemas.openxmlformats.org/officeDocument/2006/relationships/themeOverride" Target="../theme/themeOverride25.xml"/></Relationships>
</file>

<file path=ppt/charts/_rels/chart26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26.bin"/><Relationship Id="rId1" Type="http://schemas.openxmlformats.org/officeDocument/2006/relationships/themeOverride" Target="../theme/themeOverride26.xml"/></Relationships>
</file>

<file path=ppt/charts/_rels/chart27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27.bin"/><Relationship Id="rId1" Type="http://schemas.openxmlformats.org/officeDocument/2006/relationships/themeOverride" Target="../theme/themeOverride27.xml"/></Relationships>
</file>

<file path=ppt/charts/_rels/chart28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28.bin"/><Relationship Id="rId1" Type="http://schemas.openxmlformats.org/officeDocument/2006/relationships/themeOverride" Target="../theme/themeOverride28.xml"/></Relationships>
</file>

<file path=ppt/charts/_rels/chart29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29.bin"/><Relationship Id="rId1" Type="http://schemas.openxmlformats.org/officeDocument/2006/relationships/themeOverride" Target="../theme/themeOverride29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3.bin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4.bin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5.bin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6.bin"/><Relationship Id="rId1" Type="http://schemas.openxmlformats.org/officeDocument/2006/relationships/themeOverride" Target="../theme/themeOverride6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7.bin"/><Relationship Id="rId1" Type="http://schemas.openxmlformats.org/officeDocument/2006/relationships/themeOverride" Target="../theme/themeOverride7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8.bin"/><Relationship Id="rId1" Type="http://schemas.openxmlformats.org/officeDocument/2006/relationships/themeOverride" Target="../theme/themeOverride8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9.bin"/><Relationship Id="rId1" Type="http://schemas.openxmlformats.org/officeDocument/2006/relationships/themeOverride" Target="../theme/themeOverrid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5.1161105954077205E-2"/>
          <c:y val="2.750828266692544E-2"/>
          <c:w val="0.92795631293255976"/>
          <c:h val="0.89209813769664503"/>
        </c:manualLayout>
      </c:layout>
      <c:barChart>
        <c:barDir val="col"/>
        <c:grouping val="clustered"/>
        <c:varyColors val="0"/>
        <c:ser>
          <c:idx val="0"/>
          <c:order val="0"/>
          <c:tx>
            <c:v>Industrin</c:v>
          </c:tx>
          <c:spPr>
            <a:solidFill>
              <a:schemeClr val="accent6">
                <a:lumMod val="75000"/>
              </a:schemeClr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[1]basår2000!$AG$51:$AG$55</c:f>
              <c:strCache>
                <c:ptCount val="5"/>
                <c:pt idx="0">
                  <c:v>2001-2003</c:v>
                </c:pt>
                <c:pt idx="1">
                  <c:v>2004-2006</c:v>
                </c:pt>
                <c:pt idx="2">
                  <c:v>2007-2009</c:v>
                </c:pt>
                <c:pt idx="3">
                  <c:v>2010-2012</c:v>
                </c:pt>
                <c:pt idx="4">
                  <c:v>2013-2015</c:v>
                </c:pt>
              </c:strCache>
            </c:strRef>
          </c:cat>
          <c:val>
            <c:numRef>
              <c:f>[1]basår2000!$AJ$51:$AJ$55</c:f>
              <c:numCache>
                <c:formatCode>General</c:formatCode>
                <c:ptCount val="5"/>
                <c:pt idx="0">
                  <c:v>3.5166666666666659E-2</c:v>
                </c:pt>
                <c:pt idx="1">
                  <c:v>3.1266666666666665E-2</c:v>
                </c:pt>
                <c:pt idx="2">
                  <c:v>3.6130000000000002E-2</c:v>
                </c:pt>
                <c:pt idx="3">
                  <c:v>2.6666666666666668E-2</c:v>
                </c:pt>
                <c:pt idx="4">
                  <c:v>2.2333333333333334E-2</c:v>
                </c:pt>
              </c:numCache>
            </c:numRef>
          </c:val>
        </c:ser>
        <c:ser>
          <c:idx val="1"/>
          <c:order val="1"/>
          <c:tx>
            <c:v>Arbetare</c:v>
          </c:tx>
          <c:spPr>
            <a:solidFill>
              <a:srgbClr val="C00000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[1]basår2000!$AG$51:$AG$55</c:f>
              <c:strCache>
                <c:ptCount val="5"/>
                <c:pt idx="0">
                  <c:v>2001-2003</c:v>
                </c:pt>
                <c:pt idx="1">
                  <c:v>2004-2006</c:v>
                </c:pt>
                <c:pt idx="2">
                  <c:v>2007-2009</c:v>
                </c:pt>
                <c:pt idx="3">
                  <c:v>2010-2012</c:v>
                </c:pt>
                <c:pt idx="4">
                  <c:v>2013-2015</c:v>
                </c:pt>
              </c:strCache>
            </c:strRef>
          </c:cat>
          <c:val>
            <c:numRef>
              <c:f>[1]basår2000!$AI$51:$AI$55</c:f>
              <c:numCache>
                <c:formatCode>General</c:formatCode>
                <c:ptCount val="5"/>
                <c:pt idx="0">
                  <c:v>3.0684666666666666E-2</c:v>
                </c:pt>
                <c:pt idx="1">
                  <c:v>3.0974666666666668E-2</c:v>
                </c:pt>
                <c:pt idx="2">
                  <c:v>3.5103000000000002E-2</c:v>
                </c:pt>
                <c:pt idx="3">
                  <c:v>2.7000000000000007E-2</c:v>
                </c:pt>
                <c:pt idx="4">
                  <c:v>2.2333333333333334E-2</c:v>
                </c:pt>
              </c:numCache>
            </c:numRef>
          </c:val>
        </c:ser>
        <c:ser>
          <c:idx val="2"/>
          <c:order val="2"/>
          <c:tx>
            <c:v>Tjänstemän</c:v>
          </c:tx>
          <c:spPr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[1]basår2000!$AG$51:$AG$55</c:f>
              <c:strCache>
                <c:ptCount val="5"/>
                <c:pt idx="0">
                  <c:v>2001-2003</c:v>
                </c:pt>
                <c:pt idx="1">
                  <c:v>2004-2006</c:v>
                </c:pt>
                <c:pt idx="2">
                  <c:v>2007-2009</c:v>
                </c:pt>
                <c:pt idx="3">
                  <c:v>2010-2012</c:v>
                </c:pt>
                <c:pt idx="4">
                  <c:v>2013-2015</c:v>
                </c:pt>
              </c:strCache>
            </c:strRef>
          </c:cat>
          <c:val>
            <c:numRef>
              <c:f>[1]basår2000!$AH$51:$AH$55</c:f>
              <c:numCache>
                <c:formatCode>General</c:formatCode>
                <c:ptCount val="5"/>
                <c:pt idx="0">
                  <c:v>4.1451333333333333E-2</c:v>
                </c:pt>
                <c:pt idx="1">
                  <c:v>3.1702666666666664E-2</c:v>
                </c:pt>
                <c:pt idx="2">
                  <c:v>3.7858333333333334E-2</c:v>
                </c:pt>
                <c:pt idx="3">
                  <c:v>2.6666666666666668E-2</c:v>
                </c:pt>
                <c:pt idx="4">
                  <c:v>2.2000000000000002E-2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11366536"/>
        <c:axId val="409407208"/>
      </c:barChart>
      <c:catAx>
        <c:axId val="4113665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txPr>
          <a:bodyPr/>
          <a:lstStyle/>
          <a:p>
            <a:pPr>
              <a:defRPr sz="1200" b="1"/>
            </a:pPr>
            <a:endParaRPr lang="sv-SE"/>
          </a:p>
        </c:txPr>
        <c:crossAx val="409407208"/>
        <c:crosses val="autoZero"/>
        <c:auto val="1"/>
        <c:lblAlgn val="ctr"/>
        <c:lblOffset val="100"/>
        <c:noMultiLvlLbl val="0"/>
      </c:catAx>
      <c:valAx>
        <c:axId val="409407208"/>
        <c:scaling>
          <c:orientation val="minMax"/>
          <c:max val="5.000000000000001E-2"/>
        </c:scaling>
        <c:delete val="0"/>
        <c:axPos val="l"/>
        <c:majorGridlines>
          <c:spPr>
            <a:ln>
              <a:solidFill>
                <a:schemeClr val="tx1"/>
              </a:solidFill>
            </a:ln>
          </c:spPr>
        </c:majorGridlines>
        <c:numFmt formatCode="0%" sourceLinked="0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txPr>
          <a:bodyPr/>
          <a:lstStyle/>
          <a:p>
            <a:pPr>
              <a:defRPr sz="1200" b="1"/>
            </a:pPr>
            <a:endParaRPr lang="sv-SE"/>
          </a:p>
        </c:txPr>
        <c:crossAx val="411366536"/>
        <c:crosses val="autoZero"/>
        <c:crossBetween val="between"/>
        <c:majorUnit val="1.0000000000000002E-2"/>
      </c:valAx>
      <c:spPr>
        <a:ln>
          <a:solidFill>
            <a:schemeClr val="tx1"/>
          </a:solidFill>
        </a:ln>
      </c:spPr>
    </c:plotArea>
    <c:legend>
      <c:legendPos val="r"/>
      <c:layout>
        <c:manualLayout>
          <c:xMode val="edge"/>
          <c:yMode val="edge"/>
          <c:x val="0.66931423465683815"/>
          <c:y val="5.7921850176666172E-2"/>
          <c:w val="0.21570195952667823"/>
          <c:h val="0.12839594058460441"/>
        </c:manualLayout>
      </c:layout>
      <c:overlay val="0"/>
      <c:spPr>
        <a:solidFill>
          <a:schemeClr val="accent6">
            <a:lumMod val="40000"/>
            <a:lumOff val="60000"/>
          </a:schemeClr>
        </a:solidFill>
        <a:ln>
          <a:solidFill>
            <a:schemeClr val="tx1"/>
          </a:solidFill>
        </a:ln>
      </c:spPr>
      <c:txPr>
        <a:bodyPr/>
        <a:lstStyle/>
        <a:p>
          <a:pPr>
            <a:defRPr sz="1200" b="1"/>
          </a:pPr>
          <a:endParaRPr lang="sv-SE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400">
          <a:latin typeface="Arial" pitchFamily="34" charset="0"/>
          <a:cs typeface="Arial" pitchFamily="34" charset="0"/>
        </a:defRPr>
      </a:pPr>
      <a:endParaRPr lang="sv-SE"/>
    </a:p>
  </c:txPr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4.6548827343320949E-2"/>
          <c:y val="2.8804849527556992E-2"/>
          <c:w val="0.88555670458462599"/>
          <c:h val="0.86271186440677994"/>
        </c:manualLayout>
      </c:layout>
      <c:lineChart>
        <c:grouping val="standard"/>
        <c:varyColors val="0"/>
        <c:ser>
          <c:idx val="1"/>
          <c:order val="0"/>
          <c:tx>
            <c:v>Tjänstemän 10</c:v>
          </c:tx>
          <c:spPr>
            <a:ln w="38100">
              <a:solidFill>
                <a:schemeClr val="bg1">
                  <a:lumMod val="50000"/>
                </a:schemeClr>
              </a:solidFill>
              <a:prstDash val="dash"/>
            </a:ln>
          </c:spPr>
          <c:marker>
            <c:symbol val="none"/>
          </c:marker>
          <c:cat>
            <c:numRef>
              <c:f>[7]Blad1!$I$7:$I$23</c:f>
              <c:numCache>
                <c:formatCode>General</c:formatCode>
                <c:ptCount val="17"/>
                <c:pt idx="0">
                  <c:v>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  <c:pt idx="11">
                  <c:v>2010</c:v>
                </c:pt>
                <c:pt idx="12">
                  <c:v>2011</c:v>
                </c:pt>
                <c:pt idx="13">
                  <c:v>2012</c:v>
                </c:pt>
                <c:pt idx="14">
                  <c:v>2013</c:v>
                </c:pt>
                <c:pt idx="15">
                  <c:v>2014</c:v>
                </c:pt>
                <c:pt idx="16">
                  <c:v>2015</c:v>
                </c:pt>
              </c:numCache>
            </c:numRef>
          </c:cat>
          <c:val>
            <c:numRef>
              <c:f>[7]Blad1!$J$27:$J$43</c:f>
              <c:numCache>
                <c:formatCode>General</c:formatCode>
                <c:ptCount val="17"/>
                <c:pt idx="0">
                  <c:v>0.77261904761904765</c:v>
                </c:pt>
                <c:pt idx="1">
                  <c:v>0.76766764506660645</c:v>
                </c:pt>
                <c:pt idx="2">
                  <c:v>0.75914893617021273</c:v>
                </c:pt>
                <c:pt idx="3">
                  <c:v>0.75643119640669665</c:v>
                </c:pt>
                <c:pt idx="4">
                  <c:v>0.75647058823529412</c:v>
                </c:pt>
                <c:pt idx="5">
                  <c:v>0.75697361946936148</c:v>
                </c:pt>
                <c:pt idx="6">
                  <c:v>0.75827705785727317</c:v>
                </c:pt>
                <c:pt idx="7">
                  <c:v>0.76038903625110521</c:v>
                </c:pt>
                <c:pt idx="8">
                  <c:v>0.76033898305084746</c:v>
                </c:pt>
                <c:pt idx="9">
                  <c:v>0.75874983856386413</c:v>
                </c:pt>
                <c:pt idx="10">
                  <c:v>0.76093750000000004</c:v>
                </c:pt>
                <c:pt idx="11">
                  <c:v>0.76098461538461537</c:v>
                </c:pt>
                <c:pt idx="12">
                  <c:v>0.75667655786350152</c:v>
                </c:pt>
                <c:pt idx="13">
                  <c:v>0.75599806008044956</c:v>
                </c:pt>
                <c:pt idx="14">
                  <c:v>0.75318898959382341</c:v>
                </c:pt>
                <c:pt idx="15">
                  <c:v>0.75353645266594127</c:v>
                </c:pt>
                <c:pt idx="16">
                  <c:v>0.75333706338422191</c:v>
                </c:pt>
              </c:numCache>
            </c:numRef>
          </c:val>
          <c:smooth val="0"/>
        </c:ser>
        <c:ser>
          <c:idx val="2"/>
          <c:order val="1"/>
          <c:tx>
            <c:v>Arbetare</c:v>
          </c:tx>
          <c:spPr>
            <a:ln w="38100">
              <a:solidFill>
                <a:srgbClr val="FF0000"/>
              </a:solidFill>
              <a:prstDash val="solid"/>
            </a:ln>
          </c:spPr>
          <c:marker>
            <c:symbol val="none"/>
          </c:marker>
          <c:cat>
            <c:numRef>
              <c:f>[7]Blad1!$I$7:$I$23</c:f>
              <c:numCache>
                <c:formatCode>General</c:formatCode>
                <c:ptCount val="17"/>
                <c:pt idx="0">
                  <c:v>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  <c:pt idx="11">
                  <c:v>2010</c:v>
                </c:pt>
                <c:pt idx="12">
                  <c:v>2011</c:v>
                </c:pt>
                <c:pt idx="13">
                  <c:v>2012</c:v>
                </c:pt>
                <c:pt idx="14">
                  <c:v>2013</c:v>
                </c:pt>
                <c:pt idx="15">
                  <c:v>2014</c:v>
                </c:pt>
                <c:pt idx="16">
                  <c:v>2015</c:v>
                </c:pt>
              </c:numCache>
            </c:numRef>
          </c:cat>
          <c:val>
            <c:numRef>
              <c:f>[7]Blad1!$K$7:$K$23</c:f>
              <c:numCache>
                <c:formatCode>General</c:formatCode>
                <c:ptCount val="17"/>
                <c:pt idx="0">
                  <c:v>1.1318401937046005</c:v>
                </c:pt>
                <c:pt idx="1">
                  <c:v>1.1303967837790596</c:v>
                </c:pt>
                <c:pt idx="2">
                  <c:v>1.1303906646372399</c:v>
                </c:pt>
                <c:pt idx="3">
                  <c:v>1.1375824175824176</c:v>
                </c:pt>
                <c:pt idx="4">
                  <c:v>1.1264612114771519</c:v>
                </c:pt>
                <c:pt idx="5">
                  <c:v>1.1291937648394756</c:v>
                </c:pt>
                <c:pt idx="6">
                  <c:v>1.1358117223804527</c:v>
                </c:pt>
                <c:pt idx="7">
                  <c:v>1.143377885783718</c:v>
                </c:pt>
                <c:pt idx="8">
                  <c:v>1.140340190244131</c:v>
                </c:pt>
                <c:pt idx="9">
                  <c:v>1.1486767229699215</c:v>
                </c:pt>
                <c:pt idx="10">
                  <c:v>1.1391703056768558</c:v>
                </c:pt>
                <c:pt idx="11">
                  <c:v>1.1492691315563199</c:v>
                </c:pt>
                <c:pt idx="12">
                  <c:v>1.1481497056349874</c:v>
                </c:pt>
                <c:pt idx="13">
                  <c:v>1.1602111246447422</c:v>
                </c:pt>
                <c:pt idx="14">
                  <c:v>1.1652354515317331</c:v>
                </c:pt>
                <c:pt idx="15">
                  <c:v>1.1573181589439863</c:v>
                </c:pt>
                <c:pt idx="16">
                  <c:v>1.1634995439343265</c:v>
                </c:pt>
              </c:numCache>
            </c:numRef>
          </c:val>
          <c:smooth val="0"/>
        </c:ser>
        <c:ser>
          <c:idx val="0"/>
          <c:order val="2"/>
          <c:tx>
            <c:v>Tjänstemän</c:v>
          </c:tx>
          <c:spPr>
            <a:ln w="38100">
              <a:solidFill>
                <a:schemeClr val="bg1">
                  <a:lumMod val="50000"/>
                </a:schemeClr>
              </a:solidFill>
              <a:prstDash val="dash"/>
            </a:ln>
          </c:spPr>
          <c:marker>
            <c:symbol val="none"/>
          </c:marker>
          <c:cat>
            <c:numRef>
              <c:f>[7]Blad1!$I$7:$I$23</c:f>
              <c:numCache>
                <c:formatCode>General</c:formatCode>
                <c:ptCount val="17"/>
                <c:pt idx="0">
                  <c:v>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  <c:pt idx="11">
                  <c:v>2010</c:v>
                </c:pt>
                <c:pt idx="12">
                  <c:v>2011</c:v>
                </c:pt>
                <c:pt idx="13">
                  <c:v>2012</c:v>
                </c:pt>
                <c:pt idx="14">
                  <c:v>2013</c:v>
                </c:pt>
                <c:pt idx="15">
                  <c:v>2014</c:v>
                </c:pt>
                <c:pt idx="16">
                  <c:v>2015</c:v>
                </c:pt>
              </c:numCache>
            </c:numRef>
          </c:cat>
          <c:val>
            <c:numRef>
              <c:f>[7]Blad1!$K$27:$K$43</c:f>
              <c:numCache>
                <c:formatCode>General</c:formatCode>
                <c:ptCount val="17"/>
                <c:pt idx="0">
                  <c:v>1.6245238095238095</c:v>
                </c:pt>
                <c:pt idx="1">
                  <c:v>1.6346805147888914</c:v>
                </c:pt>
                <c:pt idx="2">
                  <c:v>1.6211063829787233</c:v>
                </c:pt>
                <c:pt idx="3">
                  <c:v>1.6088199265006125</c:v>
                </c:pt>
                <c:pt idx="4">
                  <c:v>1.607843137254902</c:v>
                </c:pt>
                <c:pt idx="5">
                  <c:v>1.5973657318042467</c:v>
                </c:pt>
                <c:pt idx="6">
                  <c:v>1.6016061325059316</c:v>
                </c:pt>
                <c:pt idx="7">
                  <c:v>1.5894252873563219</c:v>
                </c:pt>
                <c:pt idx="8">
                  <c:v>1.576271186440678</c:v>
                </c:pt>
                <c:pt idx="9">
                  <c:v>1.5659305178871239</c:v>
                </c:pt>
                <c:pt idx="10">
                  <c:v>1.5564687500000001</c:v>
                </c:pt>
                <c:pt idx="11">
                  <c:v>1.5561538461538462</c:v>
                </c:pt>
                <c:pt idx="12">
                  <c:v>1.5427299703264095</c:v>
                </c:pt>
                <c:pt idx="13">
                  <c:v>1.5234074116338117</c:v>
                </c:pt>
                <c:pt idx="14">
                  <c:v>1.5270504643616427</c:v>
                </c:pt>
                <c:pt idx="15">
                  <c:v>1.5206746463547334</c:v>
                </c:pt>
                <c:pt idx="16">
                  <c:v>1.5186635760530733</c:v>
                </c:pt>
              </c:numCache>
            </c:numRef>
          </c:val>
          <c:smooth val="0"/>
        </c:ser>
        <c:ser>
          <c:idx val="3"/>
          <c:order val="3"/>
          <c:tx>
            <c:v>Arbetare 10</c:v>
          </c:tx>
          <c:spPr>
            <a:ln w="38100">
              <a:solidFill>
                <a:srgbClr val="FF0000"/>
              </a:solidFill>
              <a:prstDash val="solid"/>
            </a:ln>
          </c:spPr>
          <c:marker>
            <c:symbol val="none"/>
          </c:marker>
          <c:cat>
            <c:numRef>
              <c:f>[7]Blad1!$I$7:$I$23</c:f>
              <c:numCache>
                <c:formatCode>General</c:formatCode>
                <c:ptCount val="17"/>
                <c:pt idx="0">
                  <c:v>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  <c:pt idx="11">
                  <c:v>2010</c:v>
                </c:pt>
                <c:pt idx="12">
                  <c:v>2011</c:v>
                </c:pt>
                <c:pt idx="13">
                  <c:v>2012</c:v>
                </c:pt>
                <c:pt idx="14">
                  <c:v>2013</c:v>
                </c:pt>
                <c:pt idx="15">
                  <c:v>2014</c:v>
                </c:pt>
                <c:pt idx="16">
                  <c:v>2015</c:v>
                </c:pt>
              </c:numCache>
            </c:numRef>
          </c:cat>
          <c:val>
            <c:numRef>
              <c:f>[7]Blad1!$J$7:$J$23</c:f>
              <c:numCache>
                <c:formatCode>General</c:formatCode>
                <c:ptCount val="17"/>
                <c:pt idx="0">
                  <c:v>0.86852300242130753</c:v>
                </c:pt>
                <c:pt idx="1">
                  <c:v>0.86173745848627858</c:v>
                </c:pt>
                <c:pt idx="2">
                  <c:v>0.87028581092508028</c:v>
                </c:pt>
                <c:pt idx="3">
                  <c:v>0.86532967032967034</c:v>
                </c:pt>
                <c:pt idx="4">
                  <c:v>0.86168969181721577</c:v>
                </c:pt>
                <c:pt idx="5">
                  <c:v>0.86327036234128218</c:v>
                </c:pt>
                <c:pt idx="6">
                  <c:v>0.8617398690850947</c:v>
                </c:pt>
                <c:pt idx="7">
                  <c:v>0.85540704738760631</c:v>
                </c:pt>
                <c:pt idx="8">
                  <c:v>0.85670774565390562</c:v>
                </c:pt>
                <c:pt idx="9">
                  <c:v>0.86211724324812578</c:v>
                </c:pt>
                <c:pt idx="10">
                  <c:v>0.86707423580786025</c:v>
                </c:pt>
                <c:pt idx="11">
                  <c:v>0.85984522785898543</c:v>
                </c:pt>
                <c:pt idx="12">
                  <c:v>0.8588730025231287</c:v>
                </c:pt>
                <c:pt idx="13">
                  <c:v>0.85769386926512381</c:v>
                </c:pt>
                <c:pt idx="14">
                  <c:v>0.85753085433558329</c:v>
                </c:pt>
                <c:pt idx="15">
                  <c:v>0.85348198041265044</c:v>
                </c:pt>
                <c:pt idx="16">
                  <c:v>0.85147461234417754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11462312"/>
        <c:axId val="411462704"/>
      </c:lineChart>
      <c:catAx>
        <c:axId val="4114623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sv-SE"/>
          </a:p>
        </c:txPr>
        <c:crossAx val="41146270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411462704"/>
        <c:scaling>
          <c:orientation val="minMax"/>
          <c:max val="1.8"/>
          <c:min val="0.60000000000000031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#,##0.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sv-SE"/>
          </a:p>
        </c:txPr>
        <c:crossAx val="411462312"/>
        <c:crosses val="autoZero"/>
        <c:crossBetween val="between"/>
      </c:valAx>
      <c:spPr>
        <a:ln>
          <a:solidFill>
            <a:schemeClr val="tx1"/>
          </a:solidFill>
        </a:ln>
      </c:spPr>
    </c:plotArea>
    <c:legend>
      <c:legendPos val="r"/>
      <c:legendEntry>
        <c:idx val="0"/>
        <c:delete val="1"/>
      </c:legendEntry>
      <c:legendEntry>
        <c:idx val="3"/>
        <c:delete val="1"/>
      </c:legendEntry>
      <c:layout>
        <c:manualLayout>
          <c:xMode val="edge"/>
          <c:yMode val="edge"/>
          <c:x val="8.6098799531601627E-2"/>
          <c:y val="0.22395367613226957"/>
          <c:w val="0.23364970171787466"/>
          <c:h val="0.14755124187205376"/>
        </c:manualLayout>
      </c:layout>
      <c:overlay val="0"/>
      <c:spPr>
        <a:solidFill>
          <a:schemeClr val="accent6">
            <a:lumMod val="40000"/>
            <a:lumOff val="60000"/>
          </a:schemeClr>
        </a:solidFill>
        <a:ln w="3175">
          <a:solidFill>
            <a:srgbClr val="000000"/>
          </a:solidFill>
          <a:prstDash val="solid"/>
        </a:ln>
      </c:spPr>
    </c:legend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1200" b="1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sv-SE"/>
    </a:p>
  </c:txPr>
  <c:externalData r:id="rId2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5.5946728156183977E-2"/>
          <c:y val="4.8719675737316906E-2"/>
          <c:w val="0.92862932503435636"/>
          <c:h val="0.86271186440677994"/>
        </c:manualLayout>
      </c:layout>
      <c:lineChart>
        <c:grouping val="standard"/>
        <c:varyColors val="0"/>
        <c:ser>
          <c:idx val="0"/>
          <c:order val="0"/>
          <c:tx>
            <c:v>Tjänstemän</c:v>
          </c:tx>
          <c:spPr>
            <a:ln w="38100">
              <a:solidFill>
                <a:sysClr val="window" lastClr="FFFFFF">
                  <a:lumMod val="50000"/>
                </a:sysClr>
              </a:solidFill>
              <a:prstDash val="dash"/>
            </a:ln>
          </c:spPr>
          <c:marker>
            <c:symbol val="none"/>
          </c:marker>
          <c:cat>
            <c:numRef>
              <c:f>[1]Blad1!$I$7:$I$23</c:f>
              <c:numCache>
                <c:formatCode>General</c:formatCode>
                <c:ptCount val="17"/>
                <c:pt idx="0">
                  <c:v>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  <c:pt idx="11">
                  <c:v>2010</c:v>
                </c:pt>
                <c:pt idx="12">
                  <c:v>2011</c:v>
                </c:pt>
                <c:pt idx="13">
                  <c:v>2012</c:v>
                </c:pt>
                <c:pt idx="14">
                  <c:v>2013</c:v>
                </c:pt>
                <c:pt idx="15">
                  <c:v>2014</c:v>
                </c:pt>
                <c:pt idx="16">
                  <c:v>2015</c:v>
                </c:pt>
              </c:numCache>
            </c:numRef>
          </c:cat>
          <c:val>
            <c:numRef>
              <c:f>[1]Blad1!$N$27:$N$43</c:f>
              <c:numCache>
                <c:formatCode>General</c:formatCode>
                <c:ptCount val="17"/>
                <c:pt idx="0">
                  <c:v>2.1026194144838213</c:v>
                </c:pt>
                <c:pt idx="1">
                  <c:v>2.1294117647058823</c:v>
                </c:pt>
                <c:pt idx="2">
                  <c:v>2.1354260089686097</c:v>
                </c:pt>
                <c:pt idx="3">
                  <c:v>2.1268556005398112</c:v>
                </c:pt>
                <c:pt idx="4">
                  <c:v>2.1254536029030584</c:v>
                </c:pt>
                <c:pt idx="5">
                  <c:v>2.1101999999999999</c:v>
                </c:pt>
                <c:pt idx="6">
                  <c:v>2.1121648293457853</c:v>
                </c:pt>
                <c:pt idx="7">
                  <c:v>2.0902790697674418</c:v>
                </c:pt>
                <c:pt idx="8">
                  <c:v>2.0731163620151585</c:v>
                </c:pt>
                <c:pt idx="9">
                  <c:v>2.0638297872340425</c:v>
                </c:pt>
                <c:pt idx="10">
                  <c:v>2.0454620123203284</c:v>
                </c:pt>
                <c:pt idx="11">
                  <c:v>2.0449215591136989</c:v>
                </c:pt>
                <c:pt idx="12">
                  <c:v>2.0388235294117649</c:v>
                </c:pt>
                <c:pt idx="13">
                  <c:v>2.0150943396226415</c:v>
                </c:pt>
                <c:pt idx="14">
                  <c:v>2.0274466109563605</c:v>
                </c:pt>
                <c:pt idx="15">
                  <c:v>2.0180505415162453</c:v>
                </c:pt>
                <c:pt idx="16">
                  <c:v>2.0159151193633953</c:v>
                </c:pt>
              </c:numCache>
            </c:numRef>
          </c:val>
          <c:smooth val="0"/>
        </c:ser>
        <c:ser>
          <c:idx val="2"/>
          <c:order val="1"/>
          <c:tx>
            <c:v>Arbetare</c:v>
          </c:tx>
          <c:spPr>
            <a:ln w="38100">
              <a:solidFill>
                <a:srgbClr val="FF0000"/>
              </a:solidFill>
              <a:prstDash val="solid"/>
            </a:ln>
          </c:spPr>
          <c:marker>
            <c:symbol val="none"/>
          </c:marker>
          <c:cat>
            <c:numRef>
              <c:f>[1]Blad1!$I$7:$I$23</c:f>
              <c:numCache>
                <c:formatCode>General</c:formatCode>
                <c:ptCount val="17"/>
                <c:pt idx="0">
                  <c:v>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  <c:pt idx="11">
                  <c:v>2010</c:v>
                </c:pt>
                <c:pt idx="12">
                  <c:v>2011</c:v>
                </c:pt>
                <c:pt idx="13">
                  <c:v>2012</c:v>
                </c:pt>
                <c:pt idx="14">
                  <c:v>2013</c:v>
                </c:pt>
                <c:pt idx="15">
                  <c:v>2014</c:v>
                </c:pt>
                <c:pt idx="16">
                  <c:v>2015</c:v>
                </c:pt>
              </c:numCache>
            </c:numRef>
          </c:cat>
          <c:val>
            <c:numRef>
              <c:f>[1]Blad1!$N$7:$N$23</c:f>
              <c:numCache>
                <c:formatCode>General</c:formatCode>
                <c:ptCount val="17"/>
                <c:pt idx="0">
                  <c:v>1.3031781432952327</c:v>
                </c:pt>
                <c:pt idx="1">
                  <c:v>1.3117647058823529</c:v>
                </c:pt>
                <c:pt idx="2">
                  <c:v>1.298872910998834</c:v>
                </c:pt>
                <c:pt idx="3">
                  <c:v>1.3146231506762334</c:v>
                </c:pt>
                <c:pt idx="4">
                  <c:v>1.307270148609484</c:v>
                </c:pt>
                <c:pt idx="5">
                  <c:v>1.3080418535127056</c:v>
                </c:pt>
                <c:pt idx="6">
                  <c:v>1.3180447640032471</c:v>
                </c:pt>
                <c:pt idx="7">
                  <c:v>1.3366477272727273</c:v>
                </c:pt>
                <c:pt idx="8">
                  <c:v>1.3310725810862549</c:v>
                </c:pt>
                <c:pt idx="9">
                  <c:v>1.3323903818953324</c:v>
                </c:pt>
                <c:pt idx="10">
                  <c:v>1.3138094278807413</c:v>
                </c:pt>
                <c:pt idx="11">
                  <c:v>1.3366</c:v>
                </c:pt>
                <c:pt idx="12">
                  <c:v>1.3368096357226793</c:v>
                </c:pt>
                <c:pt idx="13">
                  <c:v>1.3527100591715977</c:v>
                </c:pt>
                <c:pt idx="14">
                  <c:v>1.3588262692128552</c:v>
                </c:pt>
                <c:pt idx="15">
                  <c:v>1.3559960087082727</c:v>
                </c:pt>
                <c:pt idx="16">
                  <c:v>1.3664524192108551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56886744"/>
        <c:axId val="456887136"/>
      </c:lineChart>
      <c:catAx>
        <c:axId val="4568867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sv-SE"/>
          </a:p>
        </c:txPr>
        <c:crossAx val="45688713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456887136"/>
        <c:scaling>
          <c:orientation val="minMax"/>
        </c:scaling>
        <c:delete val="0"/>
        <c:axPos val="l"/>
        <c:majorGridlines>
          <c:spPr>
            <a:ln w="3175">
              <a:solidFill>
                <a:sysClr val="windowText" lastClr="000000"/>
              </a:solidFill>
              <a:prstDash val="solid"/>
            </a:ln>
          </c:spPr>
        </c:majorGridlines>
        <c:numFmt formatCode="#,##0.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sv-SE"/>
          </a:p>
        </c:txPr>
        <c:crossAx val="456886744"/>
        <c:crosses val="autoZero"/>
        <c:crossBetween val="between"/>
      </c:valAx>
      <c:spPr>
        <a:ln>
          <a:solidFill>
            <a:sysClr val="windowText" lastClr="000000"/>
          </a:solidFill>
        </a:ln>
      </c:spPr>
    </c:plotArea>
    <c:legend>
      <c:legendPos val="r"/>
      <c:layout>
        <c:manualLayout>
          <c:xMode val="edge"/>
          <c:yMode val="edge"/>
          <c:x val="9.2671711349229399E-2"/>
          <c:y val="0.23562031775124587"/>
          <c:w val="0.29529094014637636"/>
          <c:h val="0.14704582294747612"/>
        </c:manualLayout>
      </c:layout>
      <c:overlay val="0"/>
      <c:spPr>
        <a:solidFill>
          <a:srgbClr val="F79646">
            <a:lumMod val="40000"/>
            <a:lumOff val="60000"/>
          </a:srgbClr>
        </a:solidFill>
        <a:ln w="3175">
          <a:solidFill>
            <a:sysClr val="windowText" lastClr="000000"/>
          </a:solidFill>
          <a:prstDash val="solid"/>
        </a:ln>
      </c:spPr>
    </c:legend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1200" b="1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sv-SE"/>
    </a:p>
  </c:txPr>
  <c:externalData r:id="rId2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5.3526139891835599E-2"/>
          <c:y val="2.3298298042185629E-2"/>
          <c:w val="0.92501357880960422"/>
          <c:h val="0.80520919967362836"/>
        </c:manualLayout>
      </c:layout>
      <c:lineChart>
        <c:grouping val="standard"/>
        <c:varyColors val="0"/>
        <c:ser>
          <c:idx val="0"/>
          <c:order val="0"/>
          <c:tx>
            <c:v>Tjänstemän män</c:v>
          </c:tx>
          <c:spPr>
            <a:ln>
              <a:solidFill>
                <a:schemeClr val="bg1">
                  <a:lumMod val="50000"/>
                </a:schemeClr>
              </a:solidFill>
            </a:ln>
          </c:spPr>
          <c:marker>
            <c:symbol val="none"/>
          </c:marker>
          <c:cat>
            <c:numRef>
              <c:f>'[1]Tabellsammanställning och utj'!$E$10:$E$50</c:f>
              <c:numCache>
                <c:formatCode>General</c:formatCode>
                <c:ptCount val="41"/>
                <c:pt idx="0">
                  <c:v>24</c:v>
                </c:pt>
                <c:pt idx="1">
                  <c:v>25</c:v>
                </c:pt>
                <c:pt idx="2">
                  <c:v>26</c:v>
                </c:pt>
                <c:pt idx="3">
                  <c:v>27</c:v>
                </c:pt>
                <c:pt idx="4">
                  <c:v>28</c:v>
                </c:pt>
                <c:pt idx="5">
                  <c:v>29</c:v>
                </c:pt>
                <c:pt idx="6">
                  <c:v>30</c:v>
                </c:pt>
                <c:pt idx="7">
                  <c:v>31</c:v>
                </c:pt>
                <c:pt idx="8">
                  <c:v>32</c:v>
                </c:pt>
                <c:pt idx="9">
                  <c:v>33</c:v>
                </c:pt>
                <c:pt idx="10">
                  <c:v>34</c:v>
                </c:pt>
                <c:pt idx="11">
                  <c:v>35</c:v>
                </c:pt>
                <c:pt idx="12">
                  <c:v>36</c:v>
                </c:pt>
                <c:pt idx="13">
                  <c:v>37</c:v>
                </c:pt>
                <c:pt idx="14">
                  <c:v>38</c:v>
                </c:pt>
                <c:pt idx="15">
                  <c:v>39</c:v>
                </c:pt>
                <c:pt idx="16">
                  <c:v>40</c:v>
                </c:pt>
                <c:pt idx="17">
                  <c:v>41</c:v>
                </c:pt>
                <c:pt idx="18">
                  <c:v>42</c:v>
                </c:pt>
                <c:pt idx="19">
                  <c:v>43</c:v>
                </c:pt>
                <c:pt idx="20">
                  <c:v>44</c:v>
                </c:pt>
                <c:pt idx="21">
                  <c:v>45</c:v>
                </c:pt>
                <c:pt idx="22">
                  <c:v>46</c:v>
                </c:pt>
                <c:pt idx="23">
                  <c:v>47</c:v>
                </c:pt>
                <c:pt idx="24">
                  <c:v>48</c:v>
                </c:pt>
                <c:pt idx="25">
                  <c:v>49</c:v>
                </c:pt>
                <c:pt idx="26">
                  <c:v>50</c:v>
                </c:pt>
                <c:pt idx="27">
                  <c:v>51</c:v>
                </c:pt>
                <c:pt idx="28">
                  <c:v>52</c:v>
                </c:pt>
                <c:pt idx="29">
                  <c:v>53</c:v>
                </c:pt>
                <c:pt idx="30">
                  <c:v>54</c:v>
                </c:pt>
                <c:pt idx="31">
                  <c:v>55</c:v>
                </c:pt>
                <c:pt idx="32">
                  <c:v>56</c:v>
                </c:pt>
                <c:pt idx="33">
                  <c:v>57</c:v>
                </c:pt>
                <c:pt idx="34">
                  <c:v>58</c:v>
                </c:pt>
                <c:pt idx="35">
                  <c:v>59</c:v>
                </c:pt>
                <c:pt idx="36">
                  <c:v>60</c:v>
                </c:pt>
                <c:pt idx="37">
                  <c:v>61</c:v>
                </c:pt>
                <c:pt idx="38">
                  <c:v>62</c:v>
                </c:pt>
                <c:pt idx="39">
                  <c:v>63</c:v>
                </c:pt>
                <c:pt idx="40">
                  <c:v>64</c:v>
                </c:pt>
              </c:numCache>
            </c:numRef>
          </c:cat>
          <c:val>
            <c:numRef>
              <c:f>'[1]Tabellsammanställning och utj'!$Q$10:$Q$50</c:f>
              <c:numCache>
                <c:formatCode>General</c:formatCode>
                <c:ptCount val="41"/>
                <c:pt idx="0">
                  <c:v>5.7450000000000001E-2</c:v>
                </c:pt>
                <c:pt idx="1">
                  <c:v>5.6090000000000001E-2</c:v>
                </c:pt>
                <c:pt idx="2">
                  <c:v>5.4760000000000003E-2</c:v>
                </c:pt>
                <c:pt idx="3">
                  <c:v>5.3460000000000001E-2</c:v>
                </c:pt>
                <c:pt idx="4">
                  <c:v>5.2200000000000003E-2</c:v>
                </c:pt>
                <c:pt idx="5">
                  <c:v>5.0959999999999998E-2</c:v>
                </c:pt>
                <c:pt idx="6">
                  <c:v>4.9750000000000003E-2</c:v>
                </c:pt>
                <c:pt idx="7">
                  <c:v>4.8570000000000002E-2</c:v>
                </c:pt>
                <c:pt idx="8">
                  <c:v>4.7419999999999997E-2</c:v>
                </c:pt>
                <c:pt idx="9">
                  <c:v>4.6300000000000001E-2</c:v>
                </c:pt>
                <c:pt idx="10">
                  <c:v>4.521E-2</c:v>
                </c:pt>
                <c:pt idx="11">
                  <c:v>4.4150000000000002E-2</c:v>
                </c:pt>
                <c:pt idx="12">
                  <c:v>4.3119999999999999E-2</c:v>
                </c:pt>
                <c:pt idx="13">
                  <c:v>4.2110000000000002E-2</c:v>
                </c:pt>
                <c:pt idx="14">
                  <c:v>4.1140000000000003E-2</c:v>
                </c:pt>
                <c:pt idx="15">
                  <c:v>4.0189999999999997E-2</c:v>
                </c:pt>
                <c:pt idx="16">
                  <c:v>3.9269999999999999E-2</c:v>
                </c:pt>
                <c:pt idx="17">
                  <c:v>3.8379999999999997E-2</c:v>
                </c:pt>
                <c:pt idx="18">
                  <c:v>3.7519999999999998E-2</c:v>
                </c:pt>
                <c:pt idx="19">
                  <c:v>3.669E-2</c:v>
                </c:pt>
                <c:pt idx="20">
                  <c:v>3.5889999999999998E-2</c:v>
                </c:pt>
                <c:pt idx="21">
                  <c:v>3.5110000000000002E-2</c:v>
                </c:pt>
                <c:pt idx="22">
                  <c:v>3.4360000000000002E-2</c:v>
                </c:pt>
                <c:pt idx="23">
                  <c:v>3.3640000000000003E-2</c:v>
                </c:pt>
                <c:pt idx="24">
                  <c:v>3.295E-2</c:v>
                </c:pt>
                <c:pt idx="25">
                  <c:v>3.2280000000000003E-2</c:v>
                </c:pt>
                <c:pt idx="26">
                  <c:v>3.1640000000000001E-2</c:v>
                </c:pt>
                <c:pt idx="27">
                  <c:v>3.1029999999999999E-2</c:v>
                </c:pt>
                <c:pt idx="28">
                  <c:v>3.0439999999999998E-2</c:v>
                </c:pt>
                <c:pt idx="29">
                  <c:v>2.988E-2</c:v>
                </c:pt>
                <c:pt idx="30">
                  <c:v>2.9350000000000001E-2</c:v>
                </c:pt>
                <c:pt idx="31">
                  <c:v>2.8850000000000001E-2</c:v>
                </c:pt>
                <c:pt idx="32">
                  <c:v>2.8369999999999999E-2</c:v>
                </c:pt>
                <c:pt idx="33">
                  <c:v>2.792E-2</c:v>
                </c:pt>
                <c:pt idx="34">
                  <c:v>2.7490000000000001E-2</c:v>
                </c:pt>
                <c:pt idx="35">
                  <c:v>2.7089999999999999E-2</c:v>
                </c:pt>
                <c:pt idx="36">
                  <c:v>2.6720000000000001E-2</c:v>
                </c:pt>
                <c:pt idx="37">
                  <c:v>2.6370000000000001E-2</c:v>
                </c:pt>
                <c:pt idx="38">
                  <c:v>2.605E-2</c:v>
                </c:pt>
                <c:pt idx="39">
                  <c:v>2.5749999999999999E-2</c:v>
                </c:pt>
                <c:pt idx="40">
                  <c:v>2.5479999999999999E-2</c:v>
                </c:pt>
              </c:numCache>
            </c:numRef>
          </c:val>
          <c:smooth val="0"/>
        </c:ser>
        <c:ser>
          <c:idx val="1"/>
          <c:order val="1"/>
          <c:tx>
            <c:v>Tjänstemän kvinnor</c:v>
          </c:tx>
          <c:spPr>
            <a:ln>
              <a:solidFill>
                <a:schemeClr val="bg1">
                  <a:lumMod val="50000"/>
                </a:schemeClr>
              </a:solidFill>
              <a:prstDash val="dash"/>
            </a:ln>
          </c:spPr>
          <c:marker>
            <c:symbol val="none"/>
          </c:marker>
          <c:cat>
            <c:numRef>
              <c:f>'[1]Tabellsammanställning och utj'!$E$10:$E$50</c:f>
              <c:numCache>
                <c:formatCode>General</c:formatCode>
                <c:ptCount val="41"/>
                <c:pt idx="0">
                  <c:v>24</c:v>
                </c:pt>
                <c:pt idx="1">
                  <c:v>25</c:v>
                </c:pt>
                <c:pt idx="2">
                  <c:v>26</c:v>
                </c:pt>
                <c:pt idx="3">
                  <c:v>27</c:v>
                </c:pt>
                <c:pt idx="4">
                  <c:v>28</c:v>
                </c:pt>
                <c:pt idx="5">
                  <c:v>29</c:v>
                </c:pt>
                <c:pt idx="6">
                  <c:v>30</c:v>
                </c:pt>
                <c:pt idx="7">
                  <c:v>31</c:v>
                </c:pt>
                <c:pt idx="8">
                  <c:v>32</c:v>
                </c:pt>
                <c:pt idx="9">
                  <c:v>33</c:v>
                </c:pt>
                <c:pt idx="10">
                  <c:v>34</c:v>
                </c:pt>
                <c:pt idx="11">
                  <c:v>35</c:v>
                </c:pt>
                <c:pt idx="12">
                  <c:v>36</c:v>
                </c:pt>
                <c:pt idx="13">
                  <c:v>37</c:v>
                </c:pt>
                <c:pt idx="14">
                  <c:v>38</c:v>
                </c:pt>
                <c:pt idx="15">
                  <c:v>39</c:v>
                </c:pt>
                <c:pt idx="16">
                  <c:v>40</c:v>
                </c:pt>
                <c:pt idx="17">
                  <c:v>41</c:v>
                </c:pt>
                <c:pt idx="18">
                  <c:v>42</c:v>
                </c:pt>
                <c:pt idx="19">
                  <c:v>43</c:v>
                </c:pt>
                <c:pt idx="20">
                  <c:v>44</c:v>
                </c:pt>
                <c:pt idx="21">
                  <c:v>45</c:v>
                </c:pt>
                <c:pt idx="22">
                  <c:v>46</c:v>
                </c:pt>
                <c:pt idx="23">
                  <c:v>47</c:v>
                </c:pt>
                <c:pt idx="24">
                  <c:v>48</c:v>
                </c:pt>
                <c:pt idx="25">
                  <c:v>49</c:v>
                </c:pt>
                <c:pt idx="26">
                  <c:v>50</c:v>
                </c:pt>
                <c:pt idx="27">
                  <c:v>51</c:v>
                </c:pt>
                <c:pt idx="28">
                  <c:v>52</c:v>
                </c:pt>
                <c:pt idx="29">
                  <c:v>53</c:v>
                </c:pt>
                <c:pt idx="30">
                  <c:v>54</c:v>
                </c:pt>
                <c:pt idx="31">
                  <c:v>55</c:v>
                </c:pt>
                <c:pt idx="32">
                  <c:v>56</c:v>
                </c:pt>
                <c:pt idx="33">
                  <c:v>57</c:v>
                </c:pt>
                <c:pt idx="34">
                  <c:v>58</c:v>
                </c:pt>
                <c:pt idx="35">
                  <c:v>59</c:v>
                </c:pt>
                <c:pt idx="36">
                  <c:v>60</c:v>
                </c:pt>
                <c:pt idx="37">
                  <c:v>61</c:v>
                </c:pt>
                <c:pt idx="38">
                  <c:v>62</c:v>
                </c:pt>
                <c:pt idx="39">
                  <c:v>63</c:v>
                </c:pt>
                <c:pt idx="40">
                  <c:v>64</c:v>
                </c:pt>
              </c:numCache>
            </c:numRef>
          </c:cat>
          <c:val>
            <c:numRef>
              <c:f>'[1]Tabellsammanställning och utj'!$S$10:$S$50</c:f>
              <c:numCache>
                <c:formatCode>General</c:formatCode>
                <c:ptCount val="41"/>
                <c:pt idx="0">
                  <c:v>5.7329999999999999E-2</c:v>
                </c:pt>
                <c:pt idx="1">
                  <c:v>5.5599999999999997E-2</c:v>
                </c:pt>
                <c:pt idx="2">
                  <c:v>5.3960000000000001E-2</c:v>
                </c:pt>
                <c:pt idx="3">
                  <c:v>5.2420000000000001E-2</c:v>
                </c:pt>
                <c:pt idx="4">
                  <c:v>5.0950000000000002E-2</c:v>
                </c:pt>
                <c:pt idx="5">
                  <c:v>4.9570000000000003E-2</c:v>
                </c:pt>
                <c:pt idx="6">
                  <c:v>4.8259999999999997E-2</c:v>
                </c:pt>
                <c:pt idx="7">
                  <c:v>4.7030000000000002E-2</c:v>
                </c:pt>
                <c:pt idx="8">
                  <c:v>4.5870000000000001E-2</c:v>
                </c:pt>
                <c:pt idx="9">
                  <c:v>4.478E-2</c:v>
                </c:pt>
                <c:pt idx="10">
                  <c:v>4.3749999999999997E-2</c:v>
                </c:pt>
                <c:pt idx="11">
                  <c:v>4.2779999999999999E-2</c:v>
                </c:pt>
                <c:pt idx="12">
                  <c:v>4.1869999999999997E-2</c:v>
                </c:pt>
                <c:pt idx="13">
                  <c:v>4.1009999999999998E-2</c:v>
                </c:pt>
                <c:pt idx="14">
                  <c:v>4.02E-2</c:v>
                </c:pt>
                <c:pt idx="15">
                  <c:v>3.9440000000000003E-2</c:v>
                </c:pt>
                <c:pt idx="16">
                  <c:v>3.8719999999999997E-2</c:v>
                </c:pt>
                <c:pt idx="17">
                  <c:v>3.8030000000000001E-2</c:v>
                </c:pt>
                <c:pt idx="18">
                  <c:v>3.7379999999999997E-2</c:v>
                </c:pt>
                <c:pt idx="19">
                  <c:v>3.6769999999999997E-2</c:v>
                </c:pt>
                <c:pt idx="20">
                  <c:v>3.6179999999999997E-2</c:v>
                </c:pt>
                <c:pt idx="21">
                  <c:v>3.5610000000000003E-2</c:v>
                </c:pt>
                <c:pt idx="22">
                  <c:v>3.5069999999999997E-2</c:v>
                </c:pt>
                <c:pt idx="23">
                  <c:v>3.4540000000000001E-2</c:v>
                </c:pt>
                <c:pt idx="24">
                  <c:v>3.4029999999999998E-2</c:v>
                </c:pt>
                <c:pt idx="25">
                  <c:v>3.3520000000000001E-2</c:v>
                </c:pt>
                <c:pt idx="26">
                  <c:v>3.3020000000000001E-2</c:v>
                </c:pt>
                <c:pt idx="27">
                  <c:v>3.2530000000000003E-2</c:v>
                </c:pt>
                <c:pt idx="28">
                  <c:v>3.2030000000000003E-2</c:v>
                </c:pt>
                <c:pt idx="29">
                  <c:v>3.1530000000000002E-2</c:v>
                </c:pt>
                <c:pt idx="30">
                  <c:v>3.1019999999999999E-2</c:v>
                </c:pt>
                <c:pt idx="31">
                  <c:v>3.0499999999999999E-2</c:v>
                </c:pt>
                <c:pt idx="32">
                  <c:v>2.997E-2</c:v>
                </c:pt>
                <c:pt idx="33">
                  <c:v>2.9420000000000002E-2</c:v>
                </c:pt>
                <c:pt idx="34">
                  <c:v>2.8840000000000001E-2</c:v>
                </c:pt>
                <c:pt idx="35">
                  <c:v>2.8240000000000001E-2</c:v>
                </c:pt>
                <c:pt idx="36">
                  <c:v>2.7609999999999999E-2</c:v>
                </c:pt>
                <c:pt idx="37">
                  <c:v>2.6939999999999999E-2</c:v>
                </c:pt>
                <c:pt idx="38">
                  <c:v>2.6239999999999999E-2</c:v>
                </c:pt>
                <c:pt idx="39">
                  <c:v>2.5499999999999998E-2</c:v>
                </c:pt>
                <c:pt idx="40">
                  <c:v>2.4719999999999999E-2</c:v>
                </c:pt>
              </c:numCache>
            </c:numRef>
          </c:val>
          <c:smooth val="0"/>
        </c:ser>
        <c:ser>
          <c:idx val="2"/>
          <c:order val="2"/>
          <c:tx>
            <c:v>Arbetare män</c:v>
          </c:tx>
          <c:spPr>
            <a:ln>
              <a:solidFill>
                <a:srgbClr val="C00000"/>
              </a:solidFill>
            </a:ln>
          </c:spPr>
          <c:marker>
            <c:symbol val="none"/>
          </c:marker>
          <c:cat>
            <c:numRef>
              <c:f>'[1]Tabellsammanställning och utj'!$E$10:$E$50</c:f>
              <c:numCache>
                <c:formatCode>General</c:formatCode>
                <c:ptCount val="41"/>
                <c:pt idx="0">
                  <c:v>24</c:v>
                </c:pt>
                <c:pt idx="1">
                  <c:v>25</c:v>
                </c:pt>
                <c:pt idx="2">
                  <c:v>26</c:v>
                </c:pt>
                <c:pt idx="3">
                  <c:v>27</c:v>
                </c:pt>
                <c:pt idx="4">
                  <c:v>28</c:v>
                </c:pt>
                <c:pt idx="5">
                  <c:v>29</c:v>
                </c:pt>
                <c:pt idx="6">
                  <c:v>30</c:v>
                </c:pt>
                <c:pt idx="7">
                  <c:v>31</c:v>
                </c:pt>
                <c:pt idx="8">
                  <c:v>32</c:v>
                </c:pt>
                <c:pt idx="9">
                  <c:v>33</c:v>
                </c:pt>
                <c:pt idx="10">
                  <c:v>34</c:v>
                </c:pt>
                <c:pt idx="11">
                  <c:v>35</c:v>
                </c:pt>
                <c:pt idx="12">
                  <c:v>36</c:v>
                </c:pt>
                <c:pt idx="13">
                  <c:v>37</c:v>
                </c:pt>
                <c:pt idx="14">
                  <c:v>38</c:v>
                </c:pt>
                <c:pt idx="15">
                  <c:v>39</c:v>
                </c:pt>
                <c:pt idx="16">
                  <c:v>40</c:v>
                </c:pt>
                <c:pt idx="17">
                  <c:v>41</c:v>
                </c:pt>
                <c:pt idx="18">
                  <c:v>42</c:v>
                </c:pt>
                <c:pt idx="19">
                  <c:v>43</c:v>
                </c:pt>
                <c:pt idx="20">
                  <c:v>44</c:v>
                </c:pt>
                <c:pt idx="21">
                  <c:v>45</c:v>
                </c:pt>
                <c:pt idx="22">
                  <c:v>46</c:v>
                </c:pt>
                <c:pt idx="23">
                  <c:v>47</c:v>
                </c:pt>
                <c:pt idx="24">
                  <c:v>48</c:v>
                </c:pt>
                <c:pt idx="25">
                  <c:v>49</c:v>
                </c:pt>
                <c:pt idx="26">
                  <c:v>50</c:v>
                </c:pt>
                <c:pt idx="27">
                  <c:v>51</c:v>
                </c:pt>
                <c:pt idx="28">
                  <c:v>52</c:v>
                </c:pt>
                <c:pt idx="29">
                  <c:v>53</c:v>
                </c:pt>
                <c:pt idx="30">
                  <c:v>54</c:v>
                </c:pt>
                <c:pt idx="31">
                  <c:v>55</c:v>
                </c:pt>
                <c:pt idx="32">
                  <c:v>56</c:v>
                </c:pt>
                <c:pt idx="33">
                  <c:v>57</c:v>
                </c:pt>
                <c:pt idx="34">
                  <c:v>58</c:v>
                </c:pt>
                <c:pt idx="35">
                  <c:v>59</c:v>
                </c:pt>
                <c:pt idx="36">
                  <c:v>60</c:v>
                </c:pt>
                <c:pt idx="37">
                  <c:v>61</c:v>
                </c:pt>
                <c:pt idx="38">
                  <c:v>62</c:v>
                </c:pt>
                <c:pt idx="39">
                  <c:v>63</c:v>
                </c:pt>
                <c:pt idx="40">
                  <c:v>64</c:v>
                </c:pt>
              </c:numCache>
            </c:numRef>
          </c:cat>
          <c:val>
            <c:numRef>
              <c:f>'[1]Tabellsammanställning och utj'!$U$10:$U$50</c:f>
              <c:numCache>
                <c:formatCode>General</c:formatCode>
                <c:ptCount val="41"/>
                <c:pt idx="0">
                  <c:v>4.0910000000000002E-2</c:v>
                </c:pt>
                <c:pt idx="1">
                  <c:v>3.9280000000000002E-2</c:v>
                </c:pt>
                <c:pt idx="2">
                  <c:v>3.7769999999999998E-2</c:v>
                </c:pt>
                <c:pt idx="3">
                  <c:v>3.6389999999999999E-2</c:v>
                </c:pt>
                <c:pt idx="4">
                  <c:v>3.5139999999999998E-2</c:v>
                </c:pt>
                <c:pt idx="5">
                  <c:v>3.4000000000000002E-2</c:v>
                </c:pt>
                <c:pt idx="6">
                  <c:v>3.2960000000000003E-2</c:v>
                </c:pt>
                <c:pt idx="7">
                  <c:v>3.2039999999999999E-2</c:v>
                </c:pt>
                <c:pt idx="8">
                  <c:v>3.1210000000000002E-2</c:v>
                </c:pt>
                <c:pt idx="9">
                  <c:v>3.0470000000000001E-2</c:v>
                </c:pt>
                <c:pt idx="10">
                  <c:v>2.9829999999999999E-2</c:v>
                </c:pt>
                <c:pt idx="11">
                  <c:v>2.9260000000000001E-2</c:v>
                </c:pt>
                <c:pt idx="12">
                  <c:v>2.877E-2</c:v>
                </c:pt>
                <c:pt idx="13">
                  <c:v>2.836E-2</c:v>
                </c:pt>
                <c:pt idx="14">
                  <c:v>2.8000000000000001E-2</c:v>
                </c:pt>
                <c:pt idx="15">
                  <c:v>2.7709999999999999E-2</c:v>
                </c:pt>
                <c:pt idx="16">
                  <c:v>2.7470000000000001E-2</c:v>
                </c:pt>
                <c:pt idx="17">
                  <c:v>2.7279999999999999E-2</c:v>
                </c:pt>
                <c:pt idx="18">
                  <c:v>2.7140000000000001E-2</c:v>
                </c:pt>
                <c:pt idx="19">
                  <c:v>2.7029999999999998E-2</c:v>
                </c:pt>
                <c:pt idx="20">
                  <c:v>2.6950000000000002E-2</c:v>
                </c:pt>
                <c:pt idx="21">
                  <c:v>2.69E-2</c:v>
                </c:pt>
                <c:pt idx="22">
                  <c:v>2.6870000000000002E-2</c:v>
                </c:pt>
                <c:pt idx="23">
                  <c:v>2.6859999999999998E-2</c:v>
                </c:pt>
                <c:pt idx="24">
                  <c:v>2.6849999999999999E-2</c:v>
                </c:pt>
                <c:pt idx="25">
                  <c:v>2.6849999999999999E-2</c:v>
                </c:pt>
                <c:pt idx="26">
                  <c:v>2.6849999999999999E-2</c:v>
                </c:pt>
                <c:pt idx="27">
                  <c:v>2.6839999999999999E-2</c:v>
                </c:pt>
                <c:pt idx="28">
                  <c:v>2.681E-2</c:v>
                </c:pt>
                <c:pt idx="29">
                  <c:v>2.6769999999999999E-2</c:v>
                </c:pt>
                <c:pt idx="30">
                  <c:v>2.6710000000000001E-2</c:v>
                </c:pt>
                <c:pt idx="31">
                  <c:v>2.6620000000000001E-2</c:v>
                </c:pt>
                <c:pt idx="32">
                  <c:v>2.649E-2</c:v>
                </c:pt>
                <c:pt idx="33">
                  <c:v>2.632E-2</c:v>
                </c:pt>
                <c:pt idx="34">
                  <c:v>2.6100000000000002E-2</c:v>
                </c:pt>
                <c:pt idx="35">
                  <c:v>2.5829999999999999E-2</c:v>
                </c:pt>
                <c:pt idx="36">
                  <c:v>2.5510000000000001E-2</c:v>
                </c:pt>
                <c:pt idx="37">
                  <c:v>2.512E-2</c:v>
                </c:pt>
                <c:pt idx="38">
                  <c:v>2.4670000000000001E-2</c:v>
                </c:pt>
                <c:pt idx="39">
                  <c:v>2.4140000000000002E-2</c:v>
                </c:pt>
                <c:pt idx="40">
                  <c:v>2.3529999999999999E-2</c:v>
                </c:pt>
              </c:numCache>
            </c:numRef>
          </c:val>
          <c:smooth val="0"/>
        </c:ser>
        <c:ser>
          <c:idx val="3"/>
          <c:order val="3"/>
          <c:tx>
            <c:v>Arbetare kvinnor</c:v>
          </c:tx>
          <c:spPr>
            <a:ln>
              <a:solidFill>
                <a:srgbClr val="C00000"/>
              </a:solidFill>
              <a:prstDash val="dash"/>
            </a:ln>
          </c:spPr>
          <c:marker>
            <c:symbol val="none"/>
          </c:marker>
          <c:cat>
            <c:numRef>
              <c:f>'[1]Tabellsammanställning och utj'!$E$10:$E$50</c:f>
              <c:numCache>
                <c:formatCode>General</c:formatCode>
                <c:ptCount val="41"/>
                <c:pt idx="0">
                  <c:v>24</c:v>
                </c:pt>
                <c:pt idx="1">
                  <c:v>25</c:v>
                </c:pt>
                <c:pt idx="2">
                  <c:v>26</c:v>
                </c:pt>
                <c:pt idx="3">
                  <c:v>27</c:v>
                </c:pt>
                <c:pt idx="4">
                  <c:v>28</c:v>
                </c:pt>
                <c:pt idx="5">
                  <c:v>29</c:v>
                </c:pt>
                <c:pt idx="6">
                  <c:v>30</c:v>
                </c:pt>
                <c:pt idx="7">
                  <c:v>31</c:v>
                </c:pt>
                <c:pt idx="8">
                  <c:v>32</c:v>
                </c:pt>
                <c:pt idx="9">
                  <c:v>33</c:v>
                </c:pt>
                <c:pt idx="10">
                  <c:v>34</c:v>
                </c:pt>
                <c:pt idx="11">
                  <c:v>35</c:v>
                </c:pt>
                <c:pt idx="12">
                  <c:v>36</c:v>
                </c:pt>
                <c:pt idx="13">
                  <c:v>37</c:v>
                </c:pt>
                <c:pt idx="14">
                  <c:v>38</c:v>
                </c:pt>
                <c:pt idx="15">
                  <c:v>39</c:v>
                </c:pt>
                <c:pt idx="16">
                  <c:v>40</c:v>
                </c:pt>
                <c:pt idx="17">
                  <c:v>41</c:v>
                </c:pt>
                <c:pt idx="18">
                  <c:v>42</c:v>
                </c:pt>
                <c:pt idx="19">
                  <c:v>43</c:v>
                </c:pt>
                <c:pt idx="20">
                  <c:v>44</c:v>
                </c:pt>
                <c:pt idx="21">
                  <c:v>45</c:v>
                </c:pt>
                <c:pt idx="22">
                  <c:v>46</c:v>
                </c:pt>
                <c:pt idx="23">
                  <c:v>47</c:v>
                </c:pt>
                <c:pt idx="24">
                  <c:v>48</c:v>
                </c:pt>
                <c:pt idx="25">
                  <c:v>49</c:v>
                </c:pt>
                <c:pt idx="26">
                  <c:v>50</c:v>
                </c:pt>
                <c:pt idx="27">
                  <c:v>51</c:v>
                </c:pt>
                <c:pt idx="28">
                  <c:v>52</c:v>
                </c:pt>
                <c:pt idx="29">
                  <c:v>53</c:v>
                </c:pt>
                <c:pt idx="30">
                  <c:v>54</c:v>
                </c:pt>
                <c:pt idx="31">
                  <c:v>55</c:v>
                </c:pt>
                <c:pt idx="32">
                  <c:v>56</c:v>
                </c:pt>
                <c:pt idx="33">
                  <c:v>57</c:v>
                </c:pt>
                <c:pt idx="34">
                  <c:v>58</c:v>
                </c:pt>
                <c:pt idx="35">
                  <c:v>59</c:v>
                </c:pt>
                <c:pt idx="36">
                  <c:v>60</c:v>
                </c:pt>
                <c:pt idx="37">
                  <c:v>61</c:v>
                </c:pt>
                <c:pt idx="38">
                  <c:v>62</c:v>
                </c:pt>
                <c:pt idx="39">
                  <c:v>63</c:v>
                </c:pt>
                <c:pt idx="40">
                  <c:v>64</c:v>
                </c:pt>
              </c:numCache>
            </c:numRef>
          </c:cat>
          <c:val>
            <c:numRef>
              <c:f>'[1]Tabellsammanställning och utj'!$W$10:$W$50</c:f>
              <c:numCache>
                <c:formatCode>General</c:formatCode>
                <c:ptCount val="41"/>
                <c:pt idx="0">
                  <c:v>4.1279999999999997E-2</c:v>
                </c:pt>
                <c:pt idx="1">
                  <c:v>3.9759999999999997E-2</c:v>
                </c:pt>
                <c:pt idx="2">
                  <c:v>3.8370000000000001E-2</c:v>
                </c:pt>
                <c:pt idx="3">
                  <c:v>3.7089999999999998E-2</c:v>
                </c:pt>
                <c:pt idx="4">
                  <c:v>3.5920000000000001E-2</c:v>
                </c:pt>
                <c:pt idx="5">
                  <c:v>3.4849999999999999E-2</c:v>
                </c:pt>
                <c:pt idx="6">
                  <c:v>3.388E-2</c:v>
                </c:pt>
                <c:pt idx="7">
                  <c:v>3.3009999999999998E-2</c:v>
                </c:pt>
                <c:pt idx="8">
                  <c:v>3.2230000000000002E-2</c:v>
                </c:pt>
                <c:pt idx="9">
                  <c:v>3.1539999999999999E-2</c:v>
                </c:pt>
                <c:pt idx="10">
                  <c:v>3.092E-2</c:v>
                </c:pt>
                <c:pt idx="11">
                  <c:v>3.0380000000000001E-2</c:v>
                </c:pt>
                <c:pt idx="12">
                  <c:v>2.9899999999999999E-2</c:v>
                </c:pt>
                <c:pt idx="13">
                  <c:v>2.9489999999999999E-2</c:v>
                </c:pt>
                <c:pt idx="14">
                  <c:v>2.9149999999999999E-2</c:v>
                </c:pt>
                <c:pt idx="15">
                  <c:v>2.8850000000000001E-2</c:v>
                </c:pt>
                <c:pt idx="16">
                  <c:v>2.86E-2</c:v>
                </c:pt>
                <c:pt idx="17">
                  <c:v>2.8400000000000002E-2</c:v>
                </c:pt>
                <c:pt idx="18">
                  <c:v>2.8240000000000001E-2</c:v>
                </c:pt>
                <c:pt idx="19">
                  <c:v>2.811E-2</c:v>
                </c:pt>
                <c:pt idx="20">
                  <c:v>2.801E-2</c:v>
                </c:pt>
                <c:pt idx="21">
                  <c:v>2.793E-2</c:v>
                </c:pt>
                <c:pt idx="22">
                  <c:v>2.7869999999999999E-2</c:v>
                </c:pt>
                <c:pt idx="23">
                  <c:v>2.7830000000000001E-2</c:v>
                </c:pt>
                <c:pt idx="24">
                  <c:v>2.7789999999999999E-2</c:v>
                </c:pt>
                <c:pt idx="25">
                  <c:v>2.776E-2</c:v>
                </c:pt>
                <c:pt idx="26">
                  <c:v>2.7730000000000001E-2</c:v>
                </c:pt>
                <c:pt idx="27">
                  <c:v>2.7689999999999999E-2</c:v>
                </c:pt>
                <c:pt idx="28">
                  <c:v>2.7629999999999998E-2</c:v>
                </c:pt>
                <c:pt idx="29">
                  <c:v>2.7560000000000001E-2</c:v>
                </c:pt>
                <c:pt idx="30">
                  <c:v>2.7470000000000001E-2</c:v>
                </c:pt>
                <c:pt idx="31">
                  <c:v>2.7349999999999999E-2</c:v>
                </c:pt>
                <c:pt idx="32">
                  <c:v>2.7199999999999998E-2</c:v>
                </c:pt>
                <c:pt idx="33">
                  <c:v>2.7019999999999999E-2</c:v>
                </c:pt>
                <c:pt idx="34">
                  <c:v>2.6790000000000001E-2</c:v>
                </c:pt>
                <c:pt idx="35">
                  <c:v>2.6509999999999999E-2</c:v>
                </c:pt>
                <c:pt idx="36">
                  <c:v>2.6179999999999998E-2</c:v>
                </c:pt>
                <c:pt idx="37">
                  <c:v>2.579E-2</c:v>
                </c:pt>
                <c:pt idx="38">
                  <c:v>2.5340000000000001E-2</c:v>
                </c:pt>
                <c:pt idx="39">
                  <c:v>2.4819999999999998E-2</c:v>
                </c:pt>
                <c:pt idx="40">
                  <c:v>2.4230000000000002E-2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56888312"/>
        <c:axId val="456888704"/>
      </c:lineChart>
      <c:catAx>
        <c:axId val="45688831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r>
                  <a:rPr lang="sv-SE">
                    <a:latin typeface="Arial" panose="020B0604020202020204" pitchFamily="34" charset="0"/>
                    <a:cs typeface="Arial" panose="020B0604020202020204" pitchFamily="34" charset="0"/>
                  </a:rPr>
                  <a:t>Ålder</a:t>
                </a:r>
              </a:p>
            </c:rich>
          </c:tx>
          <c:layout>
            <c:manualLayout>
              <c:xMode val="edge"/>
              <c:yMode val="edge"/>
              <c:x val="0.46366639709095459"/>
              <c:y val="0.92145763229530453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ysClr val="windowText" lastClr="000000"/>
            </a:solidFill>
          </a:ln>
        </c:spPr>
        <c:txPr>
          <a:bodyPr/>
          <a:lstStyle/>
          <a:p>
            <a: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sv-SE"/>
          </a:p>
        </c:txPr>
        <c:crossAx val="456888704"/>
        <c:crosses val="autoZero"/>
        <c:auto val="1"/>
        <c:lblAlgn val="ctr"/>
        <c:lblOffset val="100"/>
        <c:noMultiLvlLbl val="0"/>
      </c:catAx>
      <c:valAx>
        <c:axId val="456888704"/>
        <c:scaling>
          <c:orientation val="minMax"/>
        </c:scaling>
        <c:delete val="0"/>
        <c:axPos val="l"/>
        <c:majorGridlines>
          <c:spPr>
            <a:ln>
              <a:solidFill>
                <a:sysClr val="windowText" lastClr="000000"/>
              </a:solidFill>
            </a:ln>
          </c:spPr>
        </c:majorGridlines>
        <c:numFmt formatCode="0%" sourceLinked="0"/>
        <c:majorTickMark val="out"/>
        <c:minorTickMark val="none"/>
        <c:tickLblPos val="nextTo"/>
        <c:spPr>
          <a:ln>
            <a:solidFill>
              <a:sysClr val="windowText" lastClr="000000"/>
            </a:solidFill>
          </a:ln>
        </c:spPr>
        <c:txPr>
          <a:bodyPr/>
          <a:lstStyle/>
          <a:p>
            <a:pPr>
              <a:defRPr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sv-SE"/>
          </a:p>
        </c:txPr>
        <c:crossAx val="456888312"/>
        <c:crosses val="autoZero"/>
        <c:crossBetween val="between"/>
      </c:valAx>
      <c:spPr>
        <a:ln>
          <a:solidFill>
            <a:sysClr val="windowText" lastClr="000000"/>
          </a:solidFill>
        </a:ln>
      </c:spPr>
    </c:plotArea>
    <c:legend>
      <c:legendPos val="r"/>
      <c:layout>
        <c:manualLayout>
          <c:xMode val="edge"/>
          <c:yMode val="edge"/>
          <c:x val="0.63764531584706374"/>
          <c:y val="8.295463067116611E-2"/>
          <c:w val="0.32055879272143056"/>
          <c:h val="0.22256482533073391"/>
        </c:manualLayout>
      </c:layout>
      <c:overlay val="0"/>
      <c:spPr>
        <a:solidFill>
          <a:srgbClr val="F79646">
            <a:lumMod val="40000"/>
            <a:lumOff val="60000"/>
          </a:srgbClr>
        </a:solidFill>
        <a:ln>
          <a:solidFill>
            <a:sysClr val="windowText" lastClr="000000"/>
          </a:solidFill>
        </a:ln>
      </c:spPr>
      <c:txPr>
        <a:bodyPr/>
        <a:lstStyle/>
        <a:p>
          <a:pPr>
            <a:defRPr>
              <a:latin typeface="Arial" panose="020B0604020202020204" pitchFamily="34" charset="0"/>
              <a:cs typeface="Arial" panose="020B0604020202020204" pitchFamily="34" charset="0"/>
            </a:defRPr>
          </a:pPr>
          <a:endParaRPr lang="sv-SE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200" b="1"/>
      </a:pPr>
      <a:endParaRPr lang="sv-SE"/>
    </a:p>
  </c:txPr>
  <c:externalData r:id="rId2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7.8063148884470954E-2"/>
          <c:y val="3.2315561529271203E-2"/>
          <c:w val="0.89792958441502713"/>
          <c:h val="0.82571091132494245"/>
        </c:manualLayout>
      </c:layout>
      <c:lineChart>
        <c:grouping val="standard"/>
        <c:varyColors val="0"/>
        <c:ser>
          <c:idx val="1"/>
          <c:order val="0"/>
          <c:tx>
            <c:strRef>
              <c:f>'[1]2015 tjm'!$J$10</c:f>
              <c:strCache>
                <c:ptCount val="1"/>
                <c:pt idx="0">
                  <c:v>Arbetare</c:v>
                </c:pt>
              </c:strCache>
            </c:strRef>
          </c:tx>
          <c:spPr>
            <a:ln w="31750">
              <a:solidFill>
                <a:srgbClr val="FF0000"/>
              </a:solidFill>
            </a:ln>
          </c:spPr>
          <c:marker>
            <c:symbol val="none"/>
          </c:marker>
          <c:cat>
            <c:numRef>
              <c:f>'[1]2015 tjm'!$H$11:$H$58</c:f>
              <c:numCache>
                <c:formatCode>General</c:formatCode>
                <c:ptCount val="48"/>
                <c:pt idx="0">
                  <c:v>18</c:v>
                </c:pt>
                <c:pt idx="1">
                  <c:v>19</c:v>
                </c:pt>
                <c:pt idx="2">
                  <c:v>20</c:v>
                </c:pt>
                <c:pt idx="3">
                  <c:v>21</c:v>
                </c:pt>
                <c:pt idx="4">
                  <c:v>22</c:v>
                </c:pt>
                <c:pt idx="5">
                  <c:v>23</c:v>
                </c:pt>
                <c:pt idx="6">
                  <c:v>24</c:v>
                </c:pt>
                <c:pt idx="7">
                  <c:v>25</c:v>
                </c:pt>
                <c:pt idx="8">
                  <c:v>26</c:v>
                </c:pt>
                <c:pt idx="9">
                  <c:v>27</c:v>
                </c:pt>
                <c:pt idx="10">
                  <c:v>28</c:v>
                </c:pt>
                <c:pt idx="11">
                  <c:v>29</c:v>
                </c:pt>
                <c:pt idx="12">
                  <c:v>30</c:v>
                </c:pt>
                <c:pt idx="13">
                  <c:v>31</c:v>
                </c:pt>
                <c:pt idx="14">
                  <c:v>32</c:v>
                </c:pt>
                <c:pt idx="15">
                  <c:v>33</c:v>
                </c:pt>
                <c:pt idx="16">
                  <c:v>34</c:v>
                </c:pt>
                <c:pt idx="17">
                  <c:v>35</c:v>
                </c:pt>
                <c:pt idx="18">
                  <c:v>36</c:v>
                </c:pt>
                <c:pt idx="19">
                  <c:v>37</c:v>
                </c:pt>
                <c:pt idx="20">
                  <c:v>38</c:v>
                </c:pt>
                <c:pt idx="21">
                  <c:v>39</c:v>
                </c:pt>
                <c:pt idx="22">
                  <c:v>40</c:v>
                </c:pt>
                <c:pt idx="23">
                  <c:v>41</c:v>
                </c:pt>
                <c:pt idx="24">
                  <c:v>42</c:v>
                </c:pt>
                <c:pt idx="25">
                  <c:v>43</c:v>
                </c:pt>
                <c:pt idx="26">
                  <c:v>44</c:v>
                </c:pt>
                <c:pt idx="27">
                  <c:v>45</c:v>
                </c:pt>
                <c:pt idx="28">
                  <c:v>46</c:v>
                </c:pt>
                <c:pt idx="29">
                  <c:v>47</c:v>
                </c:pt>
                <c:pt idx="30">
                  <c:v>48</c:v>
                </c:pt>
                <c:pt idx="31">
                  <c:v>49</c:v>
                </c:pt>
                <c:pt idx="32">
                  <c:v>50</c:v>
                </c:pt>
                <c:pt idx="33">
                  <c:v>51</c:v>
                </c:pt>
                <c:pt idx="34">
                  <c:v>52</c:v>
                </c:pt>
                <c:pt idx="35">
                  <c:v>53</c:v>
                </c:pt>
                <c:pt idx="36">
                  <c:v>54</c:v>
                </c:pt>
                <c:pt idx="37">
                  <c:v>55</c:v>
                </c:pt>
                <c:pt idx="38">
                  <c:v>56</c:v>
                </c:pt>
                <c:pt idx="39">
                  <c:v>57</c:v>
                </c:pt>
                <c:pt idx="40">
                  <c:v>58</c:v>
                </c:pt>
                <c:pt idx="41">
                  <c:v>59</c:v>
                </c:pt>
                <c:pt idx="42">
                  <c:v>60</c:v>
                </c:pt>
                <c:pt idx="43">
                  <c:v>61</c:v>
                </c:pt>
                <c:pt idx="44">
                  <c:v>62</c:v>
                </c:pt>
                <c:pt idx="45">
                  <c:v>63</c:v>
                </c:pt>
                <c:pt idx="46">
                  <c:v>64</c:v>
                </c:pt>
              </c:numCache>
            </c:numRef>
          </c:cat>
          <c:val>
            <c:numRef>
              <c:f>'[1]2015 tjm'!$O$11:$O$57</c:f>
              <c:numCache>
                <c:formatCode>General</c:formatCode>
                <c:ptCount val="47"/>
                <c:pt idx="0">
                  <c:v>0.98909000000000002</c:v>
                </c:pt>
                <c:pt idx="1">
                  <c:v>0.98521999999999998</c:v>
                </c:pt>
                <c:pt idx="2">
                  <c:v>0.98150000000000004</c:v>
                </c:pt>
                <c:pt idx="3">
                  <c:v>0.97792000000000001</c:v>
                </c:pt>
                <c:pt idx="4">
                  <c:v>0.97448000000000001</c:v>
                </c:pt>
                <c:pt idx="5">
                  <c:v>0.97116999999999998</c:v>
                </c:pt>
                <c:pt idx="6">
                  <c:v>0.96799999999999997</c:v>
                </c:pt>
                <c:pt idx="7">
                  <c:v>0.96494999999999997</c:v>
                </c:pt>
                <c:pt idx="8">
                  <c:v>0.96203000000000005</c:v>
                </c:pt>
                <c:pt idx="9">
                  <c:v>0.95923999999999998</c:v>
                </c:pt>
                <c:pt idx="10">
                  <c:v>0.95657000000000003</c:v>
                </c:pt>
                <c:pt idx="11">
                  <c:v>0.95401999999999998</c:v>
                </c:pt>
                <c:pt idx="12">
                  <c:v>0.95159000000000005</c:v>
                </c:pt>
                <c:pt idx="13">
                  <c:v>0.94928000000000001</c:v>
                </c:pt>
                <c:pt idx="14">
                  <c:v>0.94708000000000003</c:v>
                </c:pt>
                <c:pt idx="15">
                  <c:v>0.94499</c:v>
                </c:pt>
                <c:pt idx="16">
                  <c:v>0.94299999999999995</c:v>
                </c:pt>
                <c:pt idx="17">
                  <c:v>0.94113000000000002</c:v>
                </c:pt>
                <c:pt idx="18">
                  <c:v>0.93935999999999997</c:v>
                </c:pt>
                <c:pt idx="19">
                  <c:v>0.93769000000000002</c:v>
                </c:pt>
                <c:pt idx="20">
                  <c:v>0.93611</c:v>
                </c:pt>
                <c:pt idx="21">
                  <c:v>0.93464000000000003</c:v>
                </c:pt>
                <c:pt idx="22">
                  <c:v>0.93325999999999998</c:v>
                </c:pt>
                <c:pt idx="23">
                  <c:v>0.93196999999999997</c:v>
                </c:pt>
                <c:pt idx="24">
                  <c:v>0.93076999999999999</c:v>
                </c:pt>
                <c:pt idx="25">
                  <c:v>0.92964999999999998</c:v>
                </c:pt>
                <c:pt idx="26">
                  <c:v>0.92862999999999996</c:v>
                </c:pt>
                <c:pt idx="27">
                  <c:v>0.92767999999999995</c:v>
                </c:pt>
                <c:pt idx="28">
                  <c:v>0.92681000000000002</c:v>
                </c:pt>
                <c:pt idx="29">
                  <c:v>0.92601999999999995</c:v>
                </c:pt>
                <c:pt idx="30">
                  <c:v>0.92530999999999997</c:v>
                </c:pt>
                <c:pt idx="31">
                  <c:v>0.92466999999999999</c:v>
                </c:pt>
                <c:pt idx="32">
                  <c:v>0.92408999999999997</c:v>
                </c:pt>
                <c:pt idx="33">
                  <c:v>0.92359000000000002</c:v>
                </c:pt>
                <c:pt idx="34">
                  <c:v>0.92315000000000003</c:v>
                </c:pt>
                <c:pt idx="35">
                  <c:v>0.92278000000000004</c:v>
                </c:pt>
                <c:pt idx="36">
                  <c:v>0.92245999999999995</c:v>
                </c:pt>
                <c:pt idx="37">
                  <c:v>0.92220000000000002</c:v>
                </c:pt>
                <c:pt idx="38">
                  <c:v>0.92200000000000004</c:v>
                </c:pt>
                <c:pt idx="39">
                  <c:v>0.92184999999999995</c:v>
                </c:pt>
                <c:pt idx="40">
                  <c:v>0.92174999999999996</c:v>
                </c:pt>
                <c:pt idx="41">
                  <c:v>0.92171000000000003</c:v>
                </c:pt>
                <c:pt idx="42">
                  <c:v>0.92169999999999996</c:v>
                </c:pt>
                <c:pt idx="43">
                  <c:v>0.92174</c:v>
                </c:pt>
                <c:pt idx="44">
                  <c:v>0.92181999999999997</c:v>
                </c:pt>
                <c:pt idx="45">
                  <c:v>0.92195000000000005</c:v>
                </c:pt>
                <c:pt idx="46">
                  <c:v>0.92210000000000003</c:v>
                </c:pt>
              </c:numCache>
            </c:numRef>
          </c:val>
          <c:smooth val="0"/>
        </c:ser>
        <c:ser>
          <c:idx val="0"/>
          <c:order val="1"/>
          <c:tx>
            <c:strRef>
              <c:f>'[1]2015 tjm'!$I$10</c:f>
              <c:strCache>
                <c:ptCount val="1"/>
                <c:pt idx="0">
                  <c:v>Tjänstemän</c:v>
                </c:pt>
              </c:strCache>
            </c:strRef>
          </c:tx>
          <c:spPr>
            <a:ln w="31750">
              <a:solidFill>
                <a:sysClr val="window" lastClr="FFFFFF">
                  <a:lumMod val="50000"/>
                </a:sysClr>
              </a:solidFill>
            </a:ln>
          </c:spPr>
          <c:marker>
            <c:symbol val="none"/>
          </c:marker>
          <c:cat>
            <c:numRef>
              <c:f>'[1]2015 tjm'!$H$11:$H$58</c:f>
              <c:numCache>
                <c:formatCode>General</c:formatCode>
                <c:ptCount val="48"/>
                <c:pt idx="0">
                  <c:v>18</c:v>
                </c:pt>
                <c:pt idx="1">
                  <c:v>19</c:v>
                </c:pt>
                <c:pt idx="2">
                  <c:v>20</c:v>
                </c:pt>
                <c:pt idx="3">
                  <c:v>21</c:v>
                </c:pt>
                <c:pt idx="4">
                  <c:v>22</c:v>
                </c:pt>
                <c:pt idx="5">
                  <c:v>23</c:v>
                </c:pt>
                <c:pt idx="6">
                  <c:v>24</c:v>
                </c:pt>
                <c:pt idx="7">
                  <c:v>25</c:v>
                </c:pt>
                <c:pt idx="8">
                  <c:v>26</c:v>
                </c:pt>
                <c:pt idx="9">
                  <c:v>27</c:v>
                </c:pt>
                <c:pt idx="10">
                  <c:v>28</c:v>
                </c:pt>
                <c:pt idx="11">
                  <c:v>29</c:v>
                </c:pt>
                <c:pt idx="12">
                  <c:v>30</c:v>
                </c:pt>
                <c:pt idx="13">
                  <c:v>31</c:v>
                </c:pt>
                <c:pt idx="14">
                  <c:v>32</c:v>
                </c:pt>
                <c:pt idx="15">
                  <c:v>33</c:v>
                </c:pt>
                <c:pt idx="16">
                  <c:v>34</c:v>
                </c:pt>
                <c:pt idx="17">
                  <c:v>35</c:v>
                </c:pt>
                <c:pt idx="18">
                  <c:v>36</c:v>
                </c:pt>
                <c:pt idx="19">
                  <c:v>37</c:v>
                </c:pt>
                <c:pt idx="20">
                  <c:v>38</c:v>
                </c:pt>
                <c:pt idx="21">
                  <c:v>39</c:v>
                </c:pt>
                <c:pt idx="22">
                  <c:v>40</c:v>
                </c:pt>
                <c:pt idx="23">
                  <c:v>41</c:v>
                </c:pt>
                <c:pt idx="24">
                  <c:v>42</c:v>
                </c:pt>
                <c:pt idx="25">
                  <c:v>43</c:v>
                </c:pt>
                <c:pt idx="26">
                  <c:v>44</c:v>
                </c:pt>
                <c:pt idx="27">
                  <c:v>45</c:v>
                </c:pt>
                <c:pt idx="28">
                  <c:v>46</c:v>
                </c:pt>
                <c:pt idx="29">
                  <c:v>47</c:v>
                </c:pt>
                <c:pt idx="30">
                  <c:v>48</c:v>
                </c:pt>
                <c:pt idx="31">
                  <c:v>49</c:v>
                </c:pt>
                <c:pt idx="32">
                  <c:v>50</c:v>
                </c:pt>
                <c:pt idx="33">
                  <c:v>51</c:v>
                </c:pt>
                <c:pt idx="34">
                  <c:v>52</c:v>
                </c:pt>
                <c:pt idx="35">
                  <c:v>53</c:v>
                </c:pt>
                <c:pt idx="36">
                  <c:v>54</c:v>
                </c:pt>
                <c:pt idx="37">
                  <c:v>55</c:v>
                </c:pt>
                <c:pt idx="38">
                  <c:v>56</c:v>
                </c:pt>
                <c:pt idx="39">
                  <c:v>57</c:v>
                </c:pt>
                <c:pt idx="40">
                  <c:v>58</c:v>
                </c:pt>
                <c:pt idx="41">
                  <c:v>59</c:v>
                </c:pt>
                <c:pt idx="42">
                  <c:v>60</c:v>
                </c:pt>
                <c:pt idx="43">
                  <c:v>61</c:v>
                </c:pt>
                <c:pt idx="44">
                  <c:v>62</c:v>
                </c:pt>
                <c:pt idx="45">
                  <c:v>63</c:v>
                </c:pt>
                <c:pt idx="46">
                  <c:v>64</c:v>
                </c:pt>
              </c:numCache>
            </c:numRef>
          </c:cat>
          <c:val>
            <c:numRef>
              <c:f>'[1]2015 tjm'!$N$11:$N$57</c:f>
              <c:numCache>
                <c:formatCode>General</c:formatCode>
                <c:ptCount val="47"/>
                <c:pt idx="1">
                  <c:v>0.96003000000000005</c:v>
                </c:pt>
                <c:pt idx="2">
                  <c:v>0.96106000000000003</c:v>
                </c:pt>
                <c:pt idx="3">
                  <c:v>0.96167000000000002</c:v>
                </c:pt>
                <c:pt idx="4">
                  <c:v>0.96187</c:v>
                </c:pt>
                <c:pt idx="5">
                  <c:v>0.96167999999999998</c:v>
                </c:pt>
                <c:pt idx="6">
                  <c:v>0.96111000000000002</c:v>
                </c:pt>
                <c:pt idx="7">
                  <c:v>0.96016999999999997</c:v>
                </c:pt>
                <c:pt idx="8">
                  <c:v>0.95887999999999995</c:v>
                </c:pt>
                <c:pt idx="9">
                  <c:v>0.95723999999999998</c:v>
                </c:pt>
                <c:pt idx="10">
                  <c:v>0.95526</c:v>
                </c:pt>
                <c:pt idx="11">
                  <c:v>0.95296999999999998</c:v>
                </c:pt>
                <c:pt idx="12">
                  <c:v>0.95037000000000005</c:v>
                </c:pt>
                <c:pt idx="13">
                  <c:v>0.94747000000000003</c:v>
                </c:pt>
                <c:pt idx="14">
                  <c:v>0.94428999999999996</c:v>
                </c:pt>
                <c:pt idx="15">
                  <c:v>0.94084000000000001</c:v>
                </c:pt>
                <c:pt idx="16">
                  <c:v>0.93713000000000002</c:v>
                </c:pt>
                <c:pt idx="17">
                  <c:v>0.93317000000000005</c:v>
                </c:pt>
                <c:pt idx="18">
                  <c:v>0.92898000000000003</c:v>
                </c:pt>
                <c:pt idx="19">
                  <c:v>0.92456000000000005</c:v>
                </c:pt>
                <c:pt idx="20">
                  <c:v>0.91993000000000003</c:v>
                </c:pt>
                <c:pt idx="21">
                  <c:v>0.91510999999999998</c:v>
                </c:pt>
                <c:pt idx="22">
                  <c:v>0.91008999999999995</c:v>
                </c:pt>
                <c:pt idx="23">
                  <c:v>0.90490999999999999</c:v>
                </c:pt>
                <c:pt idx="24">
                  <c:v>0.89956000000000003</c:v>
                </c:pt>
                <c:pt idx="25">
                  <c:v>0.89405999999999997</c:v>
                </c:pt>
                <c:pt idx="26">
                  <c:v>0.88841999999999999</c:v>
                </c:pt>
                <c:pt idx="27">
                  <c:v>0.88266</c:v>
                </c:pt>
                <c:pt idx="28">
                  <c:v>0.87678999999999996</c:v>
                </c:pt>
                <c:pt idx="29">
                  <c:v>0.87080999999999997</c:v>
                </c:pt>
                <c:pt idx="30">
                  <c:v>0.86473999999999995</c:v>
                </c:pt>
                <c:pt idx="31">
                  <c:v>0.85860000000000003</c:v>
                </c:pt>
                <c:pt idx="32">
                  <c:v>0.85238999999999998</c:v>
                </c:pt>
                <c:pt idx="33">
                  <c:v>0.84613000000000005</c:v>
                </c:pt>
                <c:pt idx="34">
                  <c:v>0.83982999999999997</c:v>
                </c:pt>
                <c:pt idx="35">
                  <c:v>0.83350000000000002</c:v>
                </c:pt>
                <c:pt idx="36">
                  <c:v>0.82715000000000005</c:v>
                </c:pt>
                <c:pt idx="37">
                  <c:v>0.82079999999999997</c:v>
                </c:pt>
                <c:pt idx="38">
                  <c:v>0.81445999999999996</c:v>
                </c:pt>
                <c:pt idx="39">
                  <c:v>0.80813999999999997</c:v>
                </c:pt>
                <c:pt idx="40">
                  <c:v>0.80184999999999995</c:v>
                </c:pt>
                <c:pt idx="41">
                  <c:v>0.79559999999999997</c:v>
                </c:pt>
                <c:pt idx="42">
                  <c:v>0.78940999999999995</c:v>
                </c:pt>
                <c:pt idx="43">
                  <c:v>0.78329000000000004</c:v>
                </c:pt>
                <c:pt idx="44">
                  <c:v>0.77725</c:v>
                </c:pt>
                <c:pt idx="45">
                  <c:v>0.77131000000000005</c:v>
                </c:pt>
                <c:pt idx="46">
                  <c:v>0.76546999999999998</c:v>
                </c:pt>
              </c:numCache>
            </c:numRef>
          </c:val>
          <c:smooth val="0"/>
        </c:ser>
        <c:ser>
          <c:idx val="2"/>
          <c:order val="2"/>
          <c:spPr>
            <a:ln w="31750">
              <a:solidFill>
                <a:sysClr val="windowText" lastClr="000000"/>
              </a:solidFill>
              <a:prstDash val="dash"/>
            </a:ln>
          </c:spPr>
          <c:marker>
            <c:symbol val="none"/>
          </c:marker>
          <c:cat>
            <c:numRef>
              <c:f>'[1]2015 tjm'!$H$11:$H$58</c:f>
              <c:numCache>
                <c:formatCode>General</c:formatCode>
                <c:ptCount val="48"/>
                <c:pt idx="0">
                  <c:v>18</c:v>
                </c:pt>
                <c:pt idx="1">
                  <c:v>19</c:v>
                </c:pt>
                <c:pt idx="2">
                  <c:v>20</c:v>
                </c:pt>
                <c:pt idx="3">
                  <c:v>21</c:v>
                </c:pt>
                <c:pt idx="4">
                  <c:v>22</c:v>
                </c:pt>
                <c:pt idx="5">
                  <c:v>23</c:v>
                </c:pt>
                <c:pt idx="6">
                  <c:v>24</c:v>
                </c:pt>
                <c:pt idx="7">
                  <c:v>25</c:v>
                </c:pt>
                <c:pt idx="8">
                  <c:v>26</c:v>
                </c:pt>
                <c:pt idx="9">
                  <c:v>27</c:v>
                </c:pt>
                <c:pt idx="10">
                  <c:v>28</c:v>
                </c:pt>
                <c:pt idx="11">
                  <c:v>29</c:v>
                </c:pt>
                <c:pt idx="12">
                  <c:v>30</c:v>
                </c:pt>
                <c:pt idx="13">
                  <c:v>31</c:v>
                </c:pt>
                <c:pt idx="14">
                  <c:v>32</c:v>
                </c:pt>
                <c:pt idx="15">
                  <c:v>33</c:v>
                </c:pt>
                <c:pt idx="16">
                  <c:v>34</c:v>
                </c:pt>
                <c:pt idx="17">
                  <c:v>35</c:v>
                </c:pt>
                <c:pt idx="18">
                  <c:v>36</c:v>
                </c:pt>
                <c:pt idx="19">
                  <c:v>37</c:v>
                </c:pt>
                <c:pt idx="20">
                  <c:v>38</c:v>
                </c:pt>
                <c:pt idx="21">
                  <c:v>39</c:v>
                </c:pt>
                <c:pt idx="22">
                  <c:v>40</c:v>
                </c:pt>
                <c:pt idx="23">
                  <c:v>41</c:v>
                </c:pt>
                <c:pt idx="24">
                  <c:v>42</c:v>
                </c:pt>
                <c:pt idx="25">
                  <c:v>43</c:v>
                </c:pt>
                <c:pt idx="26">
                  <c:v>44</c:v>
                </c:pt>
                <c:pt idx="27">
                  <c:v>45</c:v>
                </c:pt>
                <c:pt idx="28">
                  <c:v>46</c:v>
                </c:pt>
                <c:pt idx="29">
                  <c:v>47</c:v>
                </c:pt>
                <c:pt idx="30">
                  <c:v>48</c:v>
                </c:pt>
                <c:pt idx="31">
                  <c:v>49</c:v>
                </c:pt>
                <c:pt idx="32">
                  <c:v>50</c:v>
                </c:pt>
                <c:pt idx="33">
                  <c:v>51</c:v>
                </c:pt>
                <c:pt idx="34">
                  <c:v>52</c:v>
                </c:pt>
                <c:pt idx="35">
                  <c:v>53</c:v>
                </c:pt>
                <c:pt idx="36">
                  <c:v>54</c:v>
                </c:pt>
                <c:pt idx="37">
                  <c:v>55</c:v>
                </c:pt>
                <c:pt idx="38">
                  <c:v>56</c:v>
                </c:pt>
                <c:pt idx="39">
                  <c:v>57</c:v>
                </c:pt>
                <c:pt idx="40">
                  <c:v>58</c:v>
                </c:pt>
                <c:pt idx="41">
                  <c:v>59</c:v>
                </c:pt>
                <c:pt idx="42">
                  <c:v>60</c:v>
                </c:pt>
                <c:pt idx="43">
                  <c:v>61</c:v>
                </c:pt>
                <c:pt idx="44">
                  <c:v>62</c:v>
                </c:pt>
                <c:pt idx="45">
                  <c:v>63</c:v>
                </c:pt>
                <c:pt idx="46">
                  <c:v>64</c:v>
                </c:pt>
              </c:numCache>
            </c:numRef>
          </c:cat>
          <c:val>
            <c:numRef>
              <c:f>'[1]2015 tjm'!$K$12:$K$58</c:f>
              <c:numCache>
                <c:formatCode>General</c:formatCode>
                <c:ptCount val="47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1</c:v>
                </c:pt>
                <c:pt idx="18">
                  <c:v>1</c:v>
                </c:pt>
                <c:pt idx="19">
                  <c:v>1</c:v>
                </c:pt>
                <c:pt idx="20">
                  <c:v>1</c:v>
                </c:pt>
                <c:pt idx="21">
                  <c:v>1</c:v>
                </c:pt>
                <c:pt idx="22">
                  <c:v>1</c:v>
                </c:pt>
                <c:pt idx="23">
                  <c:v>1</c:v>
                </c:pt>
                <c:pt idx="24">
                  <c:v>1</c:v>
                </c:pt>
                <c:pt idx="25">
                  <c:v>1</c:v>
                </c:pt>
                <c:pt idx="26">
                  <c:v>1</c:v>
                </c:pt>
                <c:pt idx="27">
                  <c:v>1</c:v>
                </c:pt>
                <c:pt idx="28">
                  <c:v>1</c:v>
                </c:pt>
                <c:pt idx="29">
                  <c:v>1</c:v>
                </c:pt>
                <c:pt idx="30">
                  <c:v>1</c:v>
                </c:pt>
                <c:pt idx="31">
                  <c:v>1</c:v>
                </c:pt>
                <c:pt idx="32">
                  <c:v>1</c:v>
                </c:pt>
                <c:pt idx="33">
                  <c:v>1</c:v>
                </c:pt>
                <c:pt idx="34">
                  <c:v>1</c:v>
                </c:pt>
                <c:pt idx="35">
                  <c:v>1</c:v>
                </c:pt>
                <c:pt idx="36">
                  <c:v>1</c:v>
                </c:pt>
                <c:pt idx="37">
                  <c:v>1</c:v>
                </c:pt>
                <c:pt idx="38">
                  <c:v>1</c:v>
                </c:pt>
                <c:pt idx="39">
                  <c:v>1</c:v>
                </c:pt>
                <c:pt idx="40">
                  <c:v>1</c:v>
                </c:pt>
                <c:pt idx="41">
                  <c:v>1</c:v>
                </c:pt>
                <c:pt idx="42">
                  <c:v>1</c:v>
                </c:pt>
                <c:pt idx="43">
                  <c:v>1</c:v>
                </c:pt>
                <c:pt idx="44">
                  <c:v>1</c:v>
                </c:pt>
                <c:pt idx="45">
                  <c:v>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05364752"/>
        <c:axId val="405365144"/>
      </c:lineChart>
      <c:catAx>
        <c:axId val="40536475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sv-SE"/>
                  <a:t>Ålder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ysClr val="windowText" lastClr="000000"/>
            </a:solidFill>
          </a:ln>
        </c:spPr>
        <c:txPr>
          <a:bodyPr rot="0" vert="horz"/>
          <a:lstStyle/>
          <a:p>
            <a:pPr>
              <a:defRPr/>
            </a:pPr>
            <a:endParaRPr lang="sv-SE"/>
          </a:p>
        </c:txPr>
        <c:crossAx val="405365144"/>
        <c:crosses val="autoZero"/>
        <c:auto val="1"/>
        <c:lblAlgn val="ctr"/>
        <c:lblOffset val="100"/>
        <c:tickLblSkip val="5"/>
        <c:noMultiLvlLbl val="0"/>
      </c:catAx>
      <c:valAx>
        <c:axId val="405365144"/>
        <c:scaling>
          <c:orientation val="minMax"/>
          <c:min val="0.60000000000000064"/>
        </c:scaling>
        <c:delete val="0"/>
        <c:axPos val="l"/>
        <c:majorGridlines>
          <c:spPr>
            <a:ln>
              <a:solidFill>
                <a:sysClr val="windowText" lastClr="000000"/>
              </a:solidFill>
            </a:ln>
          </c:spPr>
        </c:majorGridlines>
        <c:numFmt formatCode="0%" sourceLinked="0"/>
        <c:majorTickMark val="out"/>
        <c:minorTickMark val="none"/>
        <c:tickLblPos val="nextTo"/>
        <c:spPr>
          <a:ln>
            <a:solidFill>
              <a:sysClr val="windowText" lastClr="000000"/>
            </a:solidFill>
          </a:ln>
        </c:spPr>
        <c:txPr>
          <a:bodyPr rot="0" vert="horz"/>
          <a:lstStyle/>
          <a:p>
            <a:pPr>
              <a:defRPr/>
            </a:pPr>
            <a:endParaRPr lang="sv-SE"/>
          </a:p>
        </c:txPr>
        <c:crossAx val="405364752"/>
        <c:crosses val="autoZero"/>
        <c:crossBetween val="between"/>
        <c:majorUnit val="0.1"/>
      </c:valAx>
      <c:spPr>
        <a:ln>
          <a:solidFill>
            <a:sysClr val="windowText" lastClr="000000"/>
          </a:solidFill>
        </a:ln>
      </c:spPr>
    </c:plotArea>
    <c:legend>
      <c:legendPos val="tr"/>
      <c:legendEntry>
        <c:idx val="2"/>
        <c:delete val="1"/>
      </c:legendEntry>
      <c:layout>
        <c:manualLayout>
          <c:xMode val="edge"/>
          <c:yMode val="edge"/>
          <c:x val="0.70911144245637292"/>
          <c:y val="6.4533801274392677E-2"/>
          <c:w val="0.2349514606959803"/>
          <c:h val="8.9721982244382548E-2"/>
        </c:manualLayout>
      </c:layout>
      <c:overlay val="0"/>
      <c:spPr>
        <a:solidFill>
          <a:srgbClr val="F79646">
            <a:lumMod val="40000"/>
            <a:lumOff val="60000"/>
          </a:srgbClr>
        </a:solidFill>
        <a:ln>
          <a:solidFill>
            <a:sysClr val="windowText" lastClr="000000"/>
          </a:solidFill>
        </a:ln>
      </c:sp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200" b="1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sv-SE"/>
    </a:p>
  </c:txPr>
  <c:externalData r:id="rId2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9.2514321268424557E-2"/>
          <c:y val="4.1798950237481522E-2"/>
          <c:w val="0.88655906753947455"/>
          <c:h val="0.82571091132494245"/>
        </c:manualLayout>
      </c:layout>
      <c:lineChart>
        <c:grouping val="standard"/>
        <c:varyColors val="0"/>
        <c:ser>
          <c:idx val="1"/>
          <c:order val="0"/>
          <c:tx>
            <c:v>Arbetare 2015</c:v>
          </c:tx>
          <c:spPr>
            <a:ln w="31750">
              <a:solidFill>
                <a:srgbClr val="FF0000"/>
              </a:solidFill>
            </a:ln>
          </c:spPr>
          <c:marker>
            <c:symbol val="none"/>
          </c:marker>
          <c:cat>
            <c:numRef>
              <c:f>'[1]2015 tjm'!$H$11:$H$57</c:f>
              <c:numCache>
                <c:formatCode>General</c:formatCode>
                <c:ptCount val="47"/>
                <c:pt idx="0">
                  <c:v>18</c:v>
                </c:pt>
                <c:pt idx="1">
                  <c:v>19</c:v>
                </c:pt>
                <c:pt idx="2">
                  <c:v>20</c:v>
                </c:pt>
                <c:pt idx="3">
                  <c:v>21</c:v>
                </c:pt>
                <c:pt idx="4">
                  <c:v>22</c:v>
                </c:pt>
                <c:pt idx="5">
                  <c:v>23</c:v>
                </c:pt>
                <c:pt idx="6">
                  <c:v>24</c:v>
                </c:pt>
                <c:pt idx="7">
                  <c:v>25</c:v>
                </c:pt>
                <c:pt idx="8">
                  <c:v>26</c:v>
                </c:pt>
                <c:pt idx="9">
                  <c:v>27</c:v>
                </c:pt>
                <c:pt idx="10">
                  <c:v>28</c:v>
                </c:pt>
                <c:pt idx="11">
                  <c:v>29</c:v>
                </c:pt>
                <c:pt idx="12">
                  <c:v>30</c:v>
                </c:pt>
                <c:pt idx="13">
                  <c:v>31</c:v>
                </c:pt>
                <c:pt idx="14">
                  <c:v>32</c:v>
                </c:pt>
                <c:pt idx="15">
                  <c:v>33</c:v>
                </c:pt>
                <c:pt idx="16">
                  <c:v>34</c:v>
                </c:pt>
                <c:pt idx="17">
                  <c:v>35</c:v>
                </c:pt>
                <c:pt idx="18">
                  <c:v>36</c:v>
                </c:pt>
                <c:pt idx="19">
                  <c:v>37</c:v>
                </c:pt>
                <c:pt idx="20">
                  <c:v>38</c:v>
                </c:pt>
                <c:pt idx="21">
                  <c:v>39</c:v>
                </c:pt>
                <c:pt idx="22">
                  <c:v>40</c:v>
                </c:pt>
                <c:pt idx="23">
                  <c:v>41</c:v>
                </c:pt>
                <c:pt idx="24">
                  <c:v>42</c:v>
                </c:pt>
                <c:pt idx="25">
                  <c:v>43</c:v>
                </c:pt>
                <c:pt idx="26">
                  <c:v>44</c:v>
                </c:pt>
                <c:pt idx="27">
                  <c:v>45</c:v>
                </c:pt>
                <c:pt idx="28">
                  <c:v>46</c:v>
                </c:pt>
                <c:pt idx="29">
                  <c:v>47</c:v>
                </c:pt>
                <c:pt idx="30">
                  <c:v>48</c:v>
                </c:pt>
                <c:pt idx="31">
                  <c:v>49</c:v>
                </c:pt>
                <c:pt idx="32">
                  <c:v>50</c:v>
                </c:pt>
                <c:pt idx="33">
                  <c:v>51</c:v>
                </c:pt>
                <c:pt idx="34">
                  <c:v>52</c:v>
                </c:pt>
                <c:pt idx="35">
                  <c:v>53</c:v>
                </c:pt>
                <c:pt idx="36">
                  <c:v>54</c:v>
                </c:pt>
                <c:pt idx="37">
                  <c:v>55</c:v>
                </c:pt>
                <c:pt idx="38">
                  <c:v>56</c:v>
                </c:pt>
                <c:pt idx="39">
                  <c:v>57</c:v>
                </c:pt>
                <c:pt idx="40">
                  <c:v>58</c:v>
                </c:pt>
                <c:pt idx="41">
                  <c:v>59</c:v>
                </c:pt>
                <c:pt idx="42">
                  <c:v>60</c:v>
                </c:pt>
                <c:pt idx="43">
                  <c:v>61</c:v>
                </c:pt>
                <c:pt idx="44">
                  <c:v>62</c:v>
                </c:pt>
                <c:pt idx="45">
                  <c:v>63</c:v>
                </c:pt>
                <c:pt idx="46">
                  <c:v>64</c:v>
                </c:pt>
              </c:numCache>
            </c:numRef>
          </c:cat>
          <c:val>
            <c:numRef>
              <c:f>'[1]2015 tjm'!$O$11:$O$57</c:f>
              <c:numCache>
                <c:formatCode>General</c:formatCode>
                <c:ptCount val="47"/>
                <c:pt idx="0">
                  <c:v>0.98909000000000002</c:v>
                </c:pt>
                <c:pt idx="1">
                  <c:v>0.98521999999999998</c:v>
                </c:pt>
                <c:pt idx="2">
                  <c:v>0.98150000000000004</c:v>
                </c:pt>
                <c:pt idx="3">
                  <c:v>0.97792000000000001</c:v>
                </c:pt>
                <c:pt idx="4">
                  <c:v>0.97448000000000001</c:v>
                </c:pt>
                <c:pt idx="5">
                  <c:v>0.97116999999999998</c:v>
                </c:pt>
                <c:pt idx="6">
                  <c:v>0.96799999999999997</c:v>
                </c:pt>
                <c:pt idx="7">
                  <c:v>0.96494999999999997</c:v>
                </c:pt>
                <c:pt idx="8">
                  <c:v>0.96203000000000005</c:v>
                </c:pt>
                <c:pt idx="9">
                  <c:v>0.95923999999999998</c:v>
                </c:pt>
                <c:pt idx="10">
                  <c:v>0.95657000000000003</c:v>
                </c:pt>
                <c:pt idx="11">
                  <c:v>0.95401999999999998</c:v>
                </c:pt>
                <c:pt idx="12">
                  <c:v>0.95159000000000005</c:v>
                </c:pt>
                <c:pt idx="13">
                  <c:v>0.94928000000000001</c:v>
                </c:pt>
                <c:pt idx="14">
                  <c:v>0.94708000000000003</c:v>
                </c:pt>
                <c:pt idx="15">
                  <c:v>0.94499</c:v>
                </c:pt>
                <c:pt idx="16">
                  <c:v>0.94299999999999995</c:v>
                </c:pt>
                <c:pt idx="17">
                  <c:v>0.94113000000000002</c:v>
                </c:pt>
                <c:pt idx="18">
                  <c:v>0.93935999999999997</c:v>
                </c:pt>
                <c:pt idx="19">
                  <c:v>0.93769000000000002</c:v>
                </c:pt>
                <c:pt idx="20">
                  <c:v>0.93611</c:v>
                </c:pt>
                <c:pt idx="21">
                  <c:v>0.93464000000000003</c:v>
                </c:pt>
                <c:pt idx="22">
                  <c:v>0.93325999999999998</c:v>
                </c:pt>
                <c:pt idx="23">
                  <c:v>0.93196999999999997</c:v>
                </c:pt>
                <c:pt idx="24">
                  <c:v>0.93076999999999999</c:v>
                </c:pt>
                <c:pt idx="25">
                  <c:v>0.92964999999999998</c:v>
                </c:pt>
                <c:pt idx="26">
                  <c:v>0.92862999999999996</c:v>
                </c:pt>
                <c:pt idx="27">
                  <c:v>0.92767999999999995</c:v>
                </c:pt>
                <c:pt idx="28">
                  <c:v>0.92681000000000002</c:v>
                </c:pt>
                <c:pt idx="29">
                  <c:v>0.92601999999999995</c:v>
                </c:pt>
                <c:pt idx="30">
                  <c:v>0.92530999999999997</c:v>
                </c:pt>
                <c:pt idx="31">
                  <c:v>0.92466999999999999</c:v>
                </c:pt>
                <c:pt idx="32">
                  <c:v>0.92408999999999997</c:v>
                </c:pt>
                <c:pt idx="33">
                  <c:v>0.92359000000000002</c:v>
                </c:pt>
                <c:pt idx="34">
                  <c:v>0.92315000000000003</c:v>
                </c:pt>
                <c:pt idx="35">
                  <c:v>0.92278000000000004</c:v>
                </c:pt>
                <c:pt idx="36">
                  <c:v>0.92245999999999995</c:v>
                </c:pt>
                <c:pt idx="37">
                  <c:v>0.92220000000000002</c:v>
                </c:pt>
                <c:pt idx="38">
                  <c:v>0.92200000000000004</c:v>
                </c:pt>
                <c:pt idx="39">
                  <c:v>0.92184999999999995</c:v>
                </c:pt>
                <c:pt idx="40">
                  <c:v>0.92174999999999996</c:v>
                </c:pt>
                <c:pt idx="41">
                  <c:v>0.92171000000000003</c:v>
                </c:pt>
                <c:pt idx="42">
                  <c:v>0.92169999999999996</c:v>
                </c:pt>
                <c:pt idx="43">
                  <c:v>0.92174</c:v>
                </c:pt>
                <c:pt idx="44">
                  <c:v>0.92181999999999997</c:v>
                </c:pt>
                <c:pt idx="45">
                  <c:v>0.92195000000000005</c:v>
                </c:pt>
                <c:pt idx="46">
                  <c:v>0.92210000000000003</c:v>
                </c:pt>
              </c:numCache>
            </c:numRef>
          </c:val>
          <c:smooth val="0"/>
        </c:ser>
        <c:ser>
          <c:idx val="0"/>
          <c:order val="1"/>
          <c:tx>
            <c:v>Tjänstemän 2015</c:v>
          </c:tx>
          <c:spPr>
            <a:ln w="31750">
              <a:solidFill>
                <a:sysClr val="windowText" lastClr="000000"/>
              </a:solidFill>
            </a:ln>
          </c:spPr>
          <c:marker>
            <c:symbol val="none"/>
          </c:marker>
          <c:cat>
            <c:numRef>
              <c:f>'[1]2015 tjm'!$H$11:$H$57</c:f>
              <c:numCache>
                <c:formatCode>General</c:formatCode>
                <c:ptCount val="47"/>
                <c:pt idx="0">
                  <c:v>18</c:v>
                </c:pt>
                <c:pt idx="1">
                  <c:v>19</c:v>
                </c:pt>
                <c:pt idx="2">
                  <c:v>20</c:v>
                </c:pt>
                <c:pt idx="3">
                  <c:v>21</c:v>
                </c:pt>
                <c:pt idx="4">
                  <c:v>22</c:v>
                </c:pt>
                <c:pt idx="5">
                  <c:v>23</c:v>
                </c:pt>
                <c:pt idx="6">
                  <c:v>24</c:v>
                </c:pt>
                <c:pt idx="7">
                  <c:v>25</c:v>
                </c:pt>
                <c:pt idx="8">
                  <c:v>26</c:v>
                </c:pt>
                <c:pt idx="9">
                  <c:v>27</c:v>
                </c:pt>
                <c:pt idx="10">
                  <c:v>28</c:v>
                </c:pt>
                <c:pt idx="11">
                  <c:v>29</c:v>
                </c:pt>
                <c:pt idx="12">
                  <c:v>30</c:v>
                </c:pt>
                <c:pt idx="13">
                  <c:v>31</c:v>
                </c:pt>
                <c:pt idx="14">
                  <c:v>32</c:v>
                </c:pt>
                <c:pt idx="15">
                  <c:v>33</c:v>
                </c:pt>
                <c:pt idx="16">
                  <c:v>34</c:v>
                </c:pt>
                <c:pt idx="17">
                  <c:v>35</c:v>
                </c:pt>
                <c:pt idx="18">
                  <c:v>36</c:v>
                </c:pt>
                <c:pt idx="19">
                  <c:v>37</c:v>
                </c:pt>
                <c:pt idx="20">
                  <c:v>38</c:v>
                </c:pt>
                <c:pt idx="21">
                  <c:v>39</c:v>
                </c:pt>
                <c:pt idx="22">
                  <c:v>40</c:v>
                </c:pt>
                <c:pt idx="23">
                  <c:v>41</c:v>
                </c:pt>
                <c:pt idx="24">
                  <c:v>42</c:v>
                </c:pt>
                <c:pt idx="25">
                  <c:v>43</c:v>
                </c:pt>
                <c:pt idx="26">
                  <c:v>44</c:v>
                </c:pt>
                <c:pt idx="27">
                  <c:v>45</c:v>
                </c:pt>
                <c:pt idx="28">
                  <c:v>46</c:v>
                </c:pt>
                <c:pt idx="29">
                  <c:v>47</c:v>
                </c:pt>
                <c:pt idx="30">
                  <c:v>48</c:v>
                </c:pt>
                <c:pt idx="31">
                  <c:v>49</c:v>
                </c:pt>
                <c:pt idx="32">
                  <c:v>50</c:v>
                </c:pt>
                <c:pt idx="33">
                  <c:v>51</c:v>
                </c:pt>
                <c:pt idx="34">
                  <c:v>52</c:v>
                </c:pt>
                <c:pt idx="35">
                  <c:v>53</c:v>
                </c:pt>
                <c:pt idx="36">
                  <c:v>54</c:v>
                </c:pt>
                <c:pt idx="37">
                  <c:v>55</c:v>
                </c:pt>
                <c:pt idx="38">
                  <c:v>56</c:v>
                </c:pt>
                <c:pt idx="39">
                  <c:v>57</c:v>
                </c:pt>
                <c:pt idx="40">
                  <c:v>58</c:v>
                </c:pt>
                <c:pt idx="41">
                  <c:v>59</c:v>
                </c:pt>
                <c:pt idx="42">
                  <c:v>60</c:v>
                </c:pt>
                <c:pt idx="43">
                  <c:v>61</c:v>
                </c:pt>
                <c:pt idx="44">
                  <c:v>62</c:v>
                </c:pt>
                <c:pt idx="45">
                  <c:v>63</c:v>
                </c:pt>
                <c:pt idx="46">
                  <c:v>64</c:v>
                </c:pt>
              </c:numCache>
            </c:numRef>
          </c:cat>
          <c:val>
            <c:numRef>
              <c:f>'[1]2015 tjm'!$N$11:$N$57</c:f>
              <c:numCache>
                <c:formatCode>General</c:formatCode>
                <c:ptCount val="47"/>
                <c:pt idx="1">
                  <c:v>0.96003000000000005</c:v>
                </c:pt>
                <c:pt idx="2">
                  <c:v>0.96106000000000003</c:v>
                </c:pt>
                <c:pt idx="3">
                  <c:v>0.96167000000000002</c:v>
                </c:pt>
                <c:pt idx="4">
                  <c:v>0.96187</c:v>
                </c:pt>
                <c:pt idx="5">
                  <c:v>0.96167999999999998</c:v>
                </c:pt>
                <c:pt idx="6">
                  <c:v>0.96111000000000002</c:v>
                </c:pt>
                <c:pt idx="7">
                  <c:v>0.96016999999999997</c:v>
                </c:pt>
                <c:pt idx="8">
                  <c:v>0.95887999999999995</c:v>
                </c:pt>
                <c:pt idx="9">
                  <c:v>0.95723999999999998</c:v>
                </c:pt>
                <c:pt idx="10">
                  <c:v>0.95526</c:v>
                </c:pt>
                <c:pt idx="11">
                  <c:v>0.95296999999999998</c:v>
                </c:pt>
                <c:pt idx="12">
                  <c:v>0.95037000000000005</c:v>
                </c:pt>
                <c:pt idx="13">
                  <c:v>0.94747000000000003</c:v>
                </c:pt>
                <c:pt idx="14">
                  <c:v>0.94428999999999996</c:v>
                </c:pt>
                <c:pt idx="15">
                  <c:v>0.94084000000000001</c:v>
                </c:pt>
                <c:pt idx="16">
                  <c:v>0.93713000000000002</c:v>
                </c:pt>
                <c:pt idx="17">
                  <c:v>0.93317000000000005</c:v>
                </c:pt>
                <c:pt idx="18">
                  <c:v>0.92898000000000003</c:v>
                </c:pt>
                <c:pt idx="19">
                  <c:v>0.92456000000000005</c:v>
                </c:pt>
                <c:pt idx="20">
                  <c:v>0.91993000000000003</c:v>
                </c:pt>
                <c:pt idx="21">
                  <c:v>0.91510999999999998</c:v>
                </c:pt>
                <c:pt idx="22">
                  <c:v>0.91008999999999995</c:v>
                </c:pt>
                <c:pt idx="23">
                  <c:v>0.90490999999999999</c:v>
                </c:pt>
                <c:pt idx="24">
                  <c:v>0.89956000000000003</c:v>
                </c:pt>
                <c:pt idx="25">
                  <c:v>0.89405999999999997</c:v>
                </c:pt>
                <c:pt idx="26">
                  <c:v>0.88841999999999999</c:v>
                </c:pt>
                <c:pt idx="27">
                  <c:v>0.88266</c:v>
                </c:pt>
                <c:pt idx="28">
                  <c:v>0.87678999999999996</c:v>
                </c:pt>
                <c:pt idx="29">
                  <c:v>0.87080999999999997</c:v>
                </c:pt>
                <c:pt idx="30">
                  <c:v>0.86473999999999995</c:v>
                </c:pt>
                <c:pt idx="31">
                  <c:v>0.85860000000000003</c:v>
                </c:pt>
                <c:pt idx="32">
                  <c:v>0.85238999999999998</c:v>
                </c:pt>
                <c:pt idx="33">
                  <c:v>0.84613000000000005</c:v>
                </c:pt>
                <c:pt idx="34">
                  <c:v>0.83982999999999997</c:v>
                </c:pt>
                <c:pt idx="35">
                  <c:v>0.83350000000000002</c:v>
                </c:pt>
                <c:pt idx="36">
                  <c:v>0.82715000000000005</c:v>
                </c:pt>
                <c:pt idx="37">
                  <c:v>0.82079999999999997</c:v>
                </c:pt>
                <c:pt idx="38">
                  <c:v>0.81445999999999996</c:v>
                </c:pt>
                <c:pt idx="39">
                  <c:v>0.80813999999999997</c:v>
                </c:pt>
                <c:pt idx="40">
                  <c:v>0.80184999999999995</c:v>
                </c:pt>
                <c:pt idx="41">
                  <c:v>0.79559999999999997</c:v>
                </c:pt>
                <c:pt idx="42">
                  <c:v>0.78940999999999995</c:v>
                </c:pt>
                <c:pt idx="43">
                  <c:v>0.78329000000000004</c:v>
                </c:pt>
                <c:pt idx="44">
                  <c:v>0.77725</c:v>
                </c:pt>
                <c:pt idx="45">
                  <c:v>0.77131000000000005</c:v>
                </c:pt>
                <c:pt idx="46">
                  <c:v>0.76546999999999998</c:v>
                </c:pt>
              </c:numCache>
            </c:numRef>
          </c:val>
          <c:smooth val="0"/>
        </c:ser>
        <c:ser>
          <c:idx val="2"/>
          <c:order val="2"/>
          <c:spPr>
            <a:ln w="41275" cmpd="sng">
              <a:solidFill>
                <a:sysClr val="window" lastClr="FFFFFF">
                  <a:lumMod val="50000"/>
                </a:sysClr>
              </a:solidFill>
              <a:prstDash val="solid"/>
            </a:ln>
          </c:spPr>
          <c:marker>
            <c:symbol val="none"/>
          </c:marker>
          <c:cat>
            <c:numRef>
              <c:f>'[1]2015 tjm'!$H$11:$H$57</c:f>
              <c:numCache>
                <c:formatCode>General</c:formatCode>
                <c:ptCount val="47"/>
                <c:pt idx="0">
                  <c:v>18</c:v>
                </c:pt>
                <c:pt idx="1">
                  <c:v>19</c:v>
                </c:pt>
                <c:pt idx="2">
                  <c:v>20</c:v>
                </c:pt>
                <c:pt idx="3">
                  <c:v>21</c:v>
                </c:pt>
                <c:pt idx="4">
                  <c:v>22</c:v>
                </c:pt>
                <c:pt idx="5">
                  <c:v>23</c:v>
                </c:pt>
                <c:pt idx="6">
                  <c:v>24</c:v>
                </c:pt>
                <c:pt idx="7">
                  <c:v>25</c:v>
                </c:pt>
                <c:pt idx="8">
                  <c:v>26</c:v>
                </c:pt>
                <c:pt idx="9">
                  <c:v>27</c:v>
                </c:pt>
                <c:pt idx="10">
                  <c:v>28</c:v>
                </c:pt>
                <c:pt idx="11">
                  <c:v>29</c:v>
                </c:pt>
                <c:pt idx="12">
                  <c:v>30</c:v>
                </c:pt>
                <c:pt idx="13">
                  <c:v>31</c:v>
                </c:pt>
                <c:pt idx="14">
                  <c:v>32</c:v>
                </c:pt>
                <c:pt idx="15">
                  <c:v>33</c:v>
                </c:pt>
                <c:pt idx="16">
                  <c:v>34</c:v>
                </c:pt>
                <c:pt idx="17">
                  <c:v>35</c:v>
                </c:pt>
                <c:pt idx="18">
                  <c:v>36</c:v>
                </c:pt>
                <c:pt idx="19">
                  <c:v>37</c:v>
                </c:pt>
                <c:pt idx="20">
                  <c:v>38</c:v>
                </c:pt>
                <c:pt idx="21">
                  <c:v>39</c:v>
                </c:pt>
                <c:pt idx="22">
                  <c:v>40</c:v>
                </c:pt>
                <c:pt idx="23">
                  <c:v>41</c:v>
                </c:pt>
                <c:pt idx="24">
                  <c:v>42</c:v>
                </c:pt>
                <c:pt idx="25">
                  <c:v>43</c:v>
                </c:pt>
                <c:pt idx="26">
                  <c:v>44</c:v>
                </c:pt>
                <c:pt idx="27">
                  <c:v>45</c:v>
                </c:pt>
                <c:pt idx="28">
                  <c:v>46</c:v>
                </c:pt>
                <c:pt idx="29">
                  <c:v>47</c:v>
                </c:pt>
                <c:pt idx="30">
                  <c:v>48</c:v>
                </c:pt>
                <c:pt idx="31">
                  <c:v>49</c:v>
                </c:pt>
                <c:pt idx="32">
                  <c:v>50</c:v>
                </c:pt>
                <c:pt idx="33">
                  <c:v>51</c:v>
                </c:pt>
                <c:pt idx="34">
                  <c:v>52</c:v>
                </c:pt>
                <c:pt idx="35">
                  <c:v>53</c:v>
                </c:pt>
                <c:pt idx="36">
                  <c:v>54</c:v>
                </c:pt>
                <c:pt idx="37">
                  <c:v>55</c:v>
                </c:pt>
                <c:pt idx="38">
                  <c:v>56</c:v>
                </c:pt>
                <c:pt idx="39">
                  <c:v>57</c:v>
                </c:pt>
                <c:pt idx="40">
                  <c:v>58</c:v>
                </c:pt>
                <c:pt idx="41">
                  <c:v>59</c:v>
                </c:pt>
                <c:pt idx="42">
                  <c:v>60</c:v>
                </c:pt>
                <c:pt idx="43">
                  <c:v>61</c:v>
                </c:pt>
                <c:pt idx="44">
                  <c:v>62</c:v>
                </c:pt>
                <c:pt idx="45">
                  <c:v>63</c:v>
                </c:pt>
                <c:pt idx="46">
                  <c:v>64</c:v>
                </c:pt>
              </c:numCache>
            </c:numRef>
          </c:cat>
          <c:val>
            <c:numRef>
              <c:f>'[1]2015 tjm'!$K$12:$K$58</c:f>
              <c:numCache>
                <c:formatCode>General</c:formatCode>
                <c:ptCount val="47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1</c:v>
                </c:pt>
                <c:pt idx="18">
                  <c:v>1</c:v>
                </c:pt>
                <c:pt idx="19">
                  <c:v>1</c:v>
                </c:pt>
                <c:pt idx="20">
                  <c:v>1</c:v>
                </c:pt>
                <c:pt idx="21">
                  <c:v>1</c:v>
                </c:pt>
                <c:pt idx="22">
                  <c:v>1</c:v>
                </c:pt>
                <c:pt idx="23">
                  <c:v>1</c:v>
                </c:pt>
                <c:pt idx="24">
                  <c:v>1</c:v>
                </c:pt>
                <c:pt idx="25">
                  <c:v>1</c:v>
                </c:pt>
                <c:pt idx="26">
                  <c:v>1</c:v>
                </c:pt>
                <c:pt idx="27">
                  <c:v>1</c:v>
                </c:pt>
                <c:pt idx="28">
                  <c:v>1</c:v>
                </c:pt>
                <c:pt idx="29">
                  <c:v>1</c:v>
                </c:pt>
                <c:pt idx="30">
                  <c:v>1</c:v>
                </c:pt>
                <c:pt idx="31">
                  <c:v>1</c:v>
                </c:pt>
                <c:pt idx="32">
                  <c:v>1</c:v>
                </c:pt>
                <c:pt idx="33">
                  <c:v>1</c:v>
                </c:pt>
                <c:pt idx="34">
                  <c:v>1</c:v>
                </c:pt>
                <c:pt idx="35">
                  <c:v>1</c:v>
                </c:pt>
                <c:pt idx="36">
                  <c:v>1</c:v>
                </c:pt>
                <c:pt idx="37">
                  <c:v>1</c:v>
                </c:pt>
                <c:pt idx="38">
                  <c:v>1</c:v>
                </c:pt>
                <c:pt idx="39">
                  <c:v>1</c:v>
                </c:pt>
                <c:pt idx="40">
                  <c:v>1</c:v>
                </c:pt>
                <c:pt idx="41">
                  <c:v>1</c:v>
                </c:pt>
                <c:pt idx="42">
                  <c:v>1</c:v>
                </c:pt>
                <c:pt idx="43">
                  <c:v>1</c:v>
                </c:pt>
                <c:pt idx="44">
                  <c:v>1</c:v>
                </c:pt>
                <c:pt idx="45">
                  <c:v>1</c:v>
                </c:pt>
              </c:numCache>
            </c:numRef>
          </c:val>
          <c:smooth val="0"/>
        </c:ser>
        <c:ser>
          <c:idx val="3"/>
          <c:order val="3"/>
          <c:tx>
            <c:v>Arbetare 2000</c:v>
          </c:tx>
          <c:spPr>
            <a:ln>
              <a:solidFill>
                <a:srgbClr val="FF0000"/>
              </a:solidFill>
              <a:prstDash val="dash"/>
            </a:ln>
          </c:spPr>
          <c:marker>
            <c:symbol val="none"/>
          </c:marker>
          <c:cat>
            <c:numRef>
              <c:f>'[1]2015 tjm'!$H$11:$H$57</c:f>
              <c:numCache>
                <c:formatCode>General</c:formatCode>
                <c:ptCount val="47"/>
                <c:pt idx="0">
                  <c:v>18</c:v>
                </c:pt>
                <c:pt idx="1">
                  <c:v>19</c:v>
                </c:pt>
                <c:pt idx="2">
                  <c:v>20</c:v>
                </c:pt>
                <c:pt idx="3">
                  <c:v>21</c:v>
                </c:pt>
                <c:pt idx="4">
                  <c:v>22</c:v>
                </c:pt>
                <c:pt idx="5">
                  <c:v>23</c:v>
                </c:pt>
                <c:pt idx="6">
                  <c:v>24</c:v>
                </c:pt>
                <c:pt idx="7">
                  <c:v>25</c:v>
                </c:pt>
                <c:pt idx="8">
                  <c:v>26</c:v>
                </c:pt>
                <c:pt idx="9">
                  <c:v>27</c:v>
                </c:pt>
                <c:pt idx="10">
                  <c:v>28</c:v>
                </c:pt>
                <c:pt idx="11">
                  <c:v>29</c:v>
                </c:pt>
                <c:pt idx="12">
                  <c:v>30</c:v>
                </c:pt>
                <c:pt idx="13">
                  <c:v>31</c:v>
                </c:pt>
                <c:pt idx="14">
                  <c:v>32</c:v>
                </c:pt>
                <c:pt idx="15">
                  <c:v>33</c:v>
                </c:pt>
                <c:pt idx="16">
                  <c:v>34</c:v>
                </c:pt>
                <c:pt idx="17">
                  <c:v>35</c:v>
                </c:pt>
                <c:pt idx="18">
                  <c:v>36</c:v>
                </c:pt>
                <c:pt idx="19">
                  <c:v>37</c:v>
                </c:pt>
                <c:pt idx="20">
                  <c:v>38</c:v>
                </c:pt>
                <c:pt idx="21">
                  <c:v>39</c:v>
                </c:pt>
                <c:pt idx="22">
                  <c:v>40</c:v>
                </c:pt>
                <c:pt idx="23">
                  <c:v>41</c:v>
                </c:pt>
                <c:pt idx="24">
                  <c:v>42</c:v>
                </c:pt>
                <c:pt idx="25">
                  <c:v>43</c:v>
                </c:pt>
                <c:pt idx="26">
                  <c:v>44</c:v>
                </c:pt>
                <c:pt idx="27">
                  <c:v>45</c:v>
                </c:pt>
                <c:pt idx="28">
                  <c:v>46</c:v>
                </c:pt>
                <c:pt idx="29">
                  <c:v>47</c:v>
                </c:pt>
                <c:pt idx="30">
                  <c:v>48</c:v>
                </c:pt>
                <c:pt idx="31">
                  <c:v>49</c:v>
                </c:pt>
                <c:pt idx="32">
                  <c:v>50</c:v>
                </c:pt>
                <c:pt idx="33">
                  <c:v>51</c:v>
                </c:pt>
                <c:pt idx="34">
                  <c:v>52</c:v>
                </c:pt>
                <c:pt idx="35">
                  <c:v>53</c:v>
                </c:pt>
                <c:pt idx="36">
                  <c:v>54</c:v>
                </c:pt>
                <c:pt idx="37">
                  <c:v>55</c:v>
                </c:pt>
                <c:pt idx="38">
                  <c:v>56</c:v>
                </c:pt>
                <c:pt idx="39">
                  <c:v>57</c:v>
                </c:pt>
                <c:pt idx="40">
                  <c:v>58</c:v>
                </c:pt>
                <c:pt idx="41">
                  <c:v>59</c:v>
                </c:pt>
                <c:pt idx="42">
                  <c:v>60</c:v>
                </c:pt>
                <c:pt idx="43">
                  <c:v>61</c:v>
                </c:pt>
                <c:pt idx="44">
                  <c:v>62</c:v>
                </c:pt>
                <c:pt idx="45">
                  <c:v>63</c:v>
                </c:pt>
                <c:pt idx="46">
                  <c:v>64</c:v>
                </c:pt>
              </c:numCache>
            </c:numRef>
          </c:cat>
          <c:val>
            <c:numRef>
              <c:f>'[1]2000'!$Q$11:$Q$57</c:f>
              <c:numCache>
                <c:formatCode>General</c:formatCode>
                <c:ptCount val="47"/>
                <c:pt idx="0">
                  <c:v>0.97428999999999999</c:v>
                </c:pt>
                <c:pt idx="1">
                  <c:v>0.96909000000000001</c:v>
                </c:pt>
                <c:pt idx="2">
                  <c:v>0.96426999999999996</c:v>
                </c:pt>
                <c:pt idx="3">
                  <c:v>0.95981000000000005</c:v>
                </c:pt>
                <c:pt idx="4">
                  <c:v>0.95570999999999995</c:v>
                </c:pt>
                <c:pt idx="5">
                  <c:v>0.95194000000000001</c:v>
                </c:pt>
                <c:pt idx="6">
                  <c:v>0.94850000000000001</c:v>
                </c:pt>
                <c:pt idx="7">
                  <c:v>0.94535999999999998</c:v>
                </c:pt>
                <c:pt idx="8">
                  <c:v>0.94252999999999998</c:v>
                </c:pt>
                <c:pt idx="9">
                  <c:v>0.93998000000000004</c:v>
                </c:pt>
                <c:pt idx="10">
                  <c:v>0.93769999999999998</c:v>
                </c:pt>
                <c:pt idx="11">
                  <c:v>0.93567</c:v>
                </c:pt>
                <c:pt idx="12">
                  <c:v>0.93389</c:v>
                </c:pt>
                <c:pt idx="13">
                  <c:v>0.93232999999999999</c:v>
                </c:pt>
                <c:pt idx="14">
                  <c:v>0.93098999999999998</c:v>
                </c:pt>
                <c:pt idx="15">
                  <c:v>0.92984999999999995</c:v>
                </c:pt>
                <c:pt idx="16">
                  <c:v>0.92889999999999995</c:v>
                </c:pt>
                <c:pt idx="17">
                  <c:v>0.92813000000000001</c:v>
                </c:pt>
                <c:pt idx="18">
                  <c:v>0.92750999999999995</c:v>
                </c:pt>
                <c:pt idx="19">
                  <c:v>0.92703999999999998</c:v>
                </c:pt>
                <c:pt idx="20">
                  <c:v>0.92669999999999997</c:v>
                </c:pt>
                <c:pt idx="21">
                  <c:v>0.92647999999999997</c:v>
                </c:pt>
                <c:pt idx="22">
                  <c:v>0.92637000000000003</c:v>
                </c:pt>
                <c:pt idx="23">
                  <c:v>0.92635000000000001</c:v>
                </c:pt>
                <c:pt idx="24">
                  <c:v>0.92640999999999996</c:v>
                </c:pt>
                <c:pt idx="25">
                  <c:v>0.92652999999999996</c:v>
                </c:pt>
                <c:pt idx="26">
                  <c:v>0.92669999999999997</c:v>
                </c:pt>
                <c:pt idx="27">
                  <c:v>0.92691000000000001</c:v>
                </c:pt>
                <c:pt idx="28">
                  <c:v>0.92715000000000003</c:v>
                </c:pt>
                <c:pt idx="29">
                  <c:v>0.92739000000000005</c:v>
                </c:pt>
                <c:pt idx="30">
                  <c:v>0.92762999999999995</c:v>
                </c:pt>
                <c:pt idx="31">
                  <c:v>0.92784999999999995</c:v>
                </c:pt>
                <c:pt idx="32">
                  <c:v>0.92803999999999998</c:v>
                </c:pt>
                <c:pt idx="33">
                  <c:v>0.92818999999999996</c:v>
                </c:pt>
                <c:pt idx="34">
                  <c:v>0.92827999999999999</c:v>
                </c:pt>
                <c:pt idx="35">
                  <c:v>0.92828999999999995</c:v>
                </c:pt>
                <c:pt idx="36">
                  <c:v>0.92822000000000005</c:v>
                </c:pt>
                <c:pt idx="37">
                  <c:v>0.92806</c:v>
                </c:pt>
                <c:pt idx="38">
                  <c:v>0.92776999999999998</c:v>
                </c:pt>
                <c:pt idx="39">
                  <c:v>0.92735999999999996</c:v>
                </c:pt>
                <c:pt idx="40">
                  <c:v>0.92681000000000002</c:v>
                </c:pt>
                <c:pt idx="41">
                  <c:v>0.92610999999999999</c:v>
                </c:pt>
                <c:pt idx="42">
                  <c:v>0.92523999999999995</c:v>
                </c:pt>
                <c:pt idx="43">
                  <c:v>0.92418</c:v>
                </c:pt>
                <c:pt idx="44">
                  <c:v>0.92293999999999998</c:v>
                </c:pt>
                <c:pt idx="45">
                  <c:v>0.92147999999999997</c:v>
                </c:pt>
                <c:pt idx="46">
                  <c:v>0.91979999999999995</c:v>
                </c:pt>
              </c:numCache>
            </c:numRef>
          </c:val>
          <c:smooth val="0"/>
        </c:ser>
        <c:ser>
          <c:idx val="4"/>
          <c:order val="4"/>
          <c:tx>
            <c:v>Tjänstemän 2000</c:v>
          </c:tx>
          <c:spPr>
            <a:ln>
              <a:solidFill>
                <a:schemeClr val="tx1"/>
              </a:solidFill>
              <a:prstDash val="dash"/>
            </a:ln>
          </c:spPr>
          <c:marker>
            <c:symbol val="none"/>
          </c:marker>
          <c:cat>
            <c:numRef>
              <c:f>'[1]2015 tjm'!$H$11:$H$57</c:f>
              <c:numCache>
                <c:formatCode>General</c:formatCode>
                <c:ptCount val="47"/>
                <c:pt idx="0">
                  <c:v>18</c:v>
                </c:pt>
                <c:pt idx="1">
                  <c:v>19</c:v>
                </c:pt>
                <c:pt idx="2">
                  <c:v>20</c:v>
                </c:pt>
                <c:pt idx="3">
                  <c:v>21</c:v>
                </c:pt>
                <c:pt idx="4">
                  <c:v>22</c:v>
                </c:pt>
                <c:pt idx="5">
                  <c:v>23</c:v>
                </c:pt>
                <c:pt idx="6">
                  <c:v>24</c:v>
                </c:pt>
                <c:pt idx="7">
                  <c:v>25</c:v>
                </c:pt>
                <c:pt idx="8">
                  <c:v>26</c:v>
                </c:pt>
                <c:pt idx="9">
                  <c:v>27</c:v>
                </c:pt>
                <c:pt idx="10">
                  <c:v>28</c:v>
                </c:pt>
                <c:pt idx="11">
                  <c:v>29</c:v>
                </c:pt>
                <c:pt idx="12">
                  <c:v>30</c:v>
                </c:pt>
                <c:pt idx="13">
                  <c:v>31</c:v>
                </c:pt>
                <c:pt idx="14">
                  <c:v>32</c:v>
                </c:pt>
                <c:pt idx="15">
                  <c:v>33</c:v>
                </c:pt>
                <c:pt idx="16">
                  <c:v>34</c:v>
                </c:pt>
                <c:pt idx="17">
                  <c:v>35</c:v>
                </c:pt>
                <c:pt idx="18">
                  <c:v>36</c:v>
                </c:pt>
                <c:pt idx="19">
                  <c:v>37</c:v>
                </c:pt>
                <c:pt idx="20">
                  <c:v>38</c:v>
                </c:pt>
                <c:pt idx="21">
                  <c:v>39</c:v>
                </c:pt>
                <c:pt idx="22">
                  <c:v>40</c:v>
                </c:pt>
                <c:pt idx="23">
                  <c:v>41</c:v>
                </c:pt>
                <c:pt idx="24">
                  <c:v>42</c:v>
                </c:pt>
                <c:pt idx="25">
                  <c:v>43</c:v>
                </c:pt>
                <c:pt idx="26">
                  <c:v>44</c:v>
                </c:pt>
                <c:pt idx="27">
                  <c:v>45</c:v>
                </c:pt>
                <c:pt idx="28">
                  <c:v>46</c:v>
                </c:pt>
                <c:pt idx="29">
                  <c:v>47</c:v>
                </c:pt>
                <c:pt idx="30">
                  <c:v>48</c:v>
                </c:pt>
                <c:pt idx="31">
                  <c:v>49</c:v>
                </c:pt>
                <c:pt idx="32">
                  <c:v>50</c:v>
                </c:pt>
                <c:pt idx="33">
                  <c:v>51</c:v>
                </c:pt>
                <c:pt idx="34">
                  <c:v>52</c:v>
                </c:pt>
                <c:pt idx="35">
                  <c:v>53</c:v>
                </c:pt>
                <c:pt idx="36">
                  <c:v>54</c:v>
                </c:pt>
                <c:pt idx="37">
                  <c:v>55</c:v>
                </c:pt>
                <c:pt idx="38">
                  <c:v>56</c:v>
                </c:pt>
                <c:pt idx="39">
                  <c:v>57</c:v>
                </c:pt>
                <c:pt idx="40">
                  <c:v>58</c:v>
                </c:pt>
                <c:pt idx="41">
                  <c:v>59</c:v>
                </c:pt>
                <c:pt idx="42">
                  <c:v>60</c:v>
                </c:pt>
                <c:pt idx="43">
                  <c:v>61</c:v>
                </c:pt>
                <c:pt idx="44">
                  <c:v>62</c:v>
                </c:pt>
                <c:pt idx="45">
                  <c:v>63</c:v>
                </c:pt>
                <c:pt idx="46">
                  <c:v>64</c:v>
                </c:pt>
              </c:numCache>
            </c:numRef>
          </c:cat>
          <c:val>
            <c:numRef>
              <c:f>'[1]2000'!$I$11:$I$57</c:f>
              <c:numCache>
                <c:formatCode>General</c:formatCode>
                <c:ptCount val="47"/>
                <c:pt idx="1">
                  <c:v>0.95821999999999996</c:v>
                </c:pt>
                <c:pt idx="2">
                  <c:v>0.95343</c:v>
                </c:pt>
                <c:pt idx="3">
                  <c:v>0.94818999999999998</c:v>
                </c:pt>
                <c:pt idx="4">
                  <c:v>0.94255</c:v>
                </c:pt>
                <c:pt idx="5">
                  <c:v>0.93652999999999997</c:v>
                </c:pt>
                <c:pt idx="6">
                  <c:v>0.93017000000000005</c:v>
                </c:pt>
                <c:pt idx="7">
                  <c:v>0.92349000000000003</c:v>
                </c:pt>
                <c:pt idx="8">
                  <c:v>0.91652999999999996</c:v>
                </c:pt>
                <c:pt idx="9">
                  <c:v>0.9093</c:v>
                </c:pt>
                <c:pt idx="10">
                  <c:v>0.90185999999999999</c:v>
                </c:pt>
                <c:pt idx="11">
                  <c:v>0.89420999999999995</c:v>
                </c:pt>
                <c:pt idx="12">
                  <c:v>0.88639999999999997</c:v>
                </c:pt>
                <c:pt idx="13">
                  <c:v>0.87844999999999995</c:v>
                </c:pt>
                <c:pt idx="14">
                  <c:v>0.87039999999999995</c:v>
                </c:pt>
                <c:pt idx="15">
                  <c:v>0.86226000000000003</c:v>
                </c:pt>
                <c:pt idx="16">
                  <c:v>0.85409000000000002</c:v>
                </c:pt>
                <c:pt idx="17">
                  <c:v>0.84589000000000003</c:v>
                </c:pt>
                <c:pt idx="18">
                  <c:v>0.83770999999999995</c:v>
                </c:pt>
                <c:pt idx="19">
                  <c:v>0.82957000000000003</c:v>
                </c:pt>
                <c:pt idx="20">
                  <c:v>0.82150000000000001</c:v>
                </c:pt>
                <c:pt idx="21">
                  <c:v>0.81354000000000004</c:v>
                </c:pt>
                <c:pt idx="22">
                  <c:v>0.80571000000000004</c:v>
                </c:pt>
                <c:pt idx="23">
                  <c:v>0.79803999999999997</c:v>
                </c:pt>
                <c:pt idx="24">
                  <c:v>0.79056999999999999</c:v>
                </c:pt>
                <c:pt idx="25">
                  <c:v>0.78330999999999995</c:v>
                </c:pt>
                <c:pt idx="26">
                  <c:v>0.77630999999999994</c:v>
                </c:pt>
                <c:pt idx="27">
                  <c:v>0.76959999999999995</c:v>
                </c:pt>
                <c:pt idx="28">
                  <c:v>0.76319000000000004</c:v>
                </c:pt>
                <c:pt idx="29">
                  <c:v>0.75712999999999997</c:v>
                </c:pt>
                <c:pt idx="30">
                  <c:v>0.75144</c:v>
                </c:pt>
                <c:pt idx="31">
                  <c:v>0.74616000000000005</c:v>
                </c:pt>
                <c:pt idx="32">
                  <c:v>0.74129999999999996</c:v>
                </c:pt>
                <c:pt idx="33">
                  <c:v>0.73690999999999995</c:v>
                </c:pt>
                <c:pt idx="34">
                  <c:v>0.73301000000000005</c:v>
                </c:pt>
                <c:pt idx="35">
                  <c:v>0.72963</c:v>
                </c:pt>
                <c:pt idx="36">
                  <c:v>0.72680999999999996</c:v>
                </c:pt>
                <c:pt idx="37">
                  <c:v>0.72455999999999998</c:v>
                </c:pt>
                <c:pt idx="38">
                  <c:v>0.72292999999999996</c:v>
                </c:pt>
                <c:pt idx="39">
                  <c:v>0.72194000000000003</c:v>
                </c:pt>
                <c:pt idx="40">
                  <c:v>0.72162999999999999</c:v>
                </c:pt>
                <c:pt idx="41">
                  <c:v>0.72201000000000004</c:v>
                </c:pt>
                <c:pt idx="42">
                  <c:v>0.72313000000000005</c:v>
                </c:pt>
                <c:pt idx="43">
                  <c:v>0.72501000000000004</c:v>
                </c:pt>
                <c:pt idx="44">
                  <c:v>0.72767999999999999</c:v>
                </c:pt>
                <c:pt idx="45">
                  <c:v>0.73116999999999999</c:v>
                </c:pt>
                <c:pt idx="46">
                  <c:v>0.73551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58212504"/>
        <c:axId val="458212896"/>
      </c:lineChart>
      <c:catAx>
        <c:axId val="45821250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sv-SE"/>
                  <a:t>Ålder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ysClr val="windowText" lastClr="000000"/>
            </a:solidFill>
          </a:ln>
        </c:spPr>
        <c:txPr>
          <a:bodyPr rot="0" vert="horz"/>
          <a:lstStyle/>
          <a:p>
            <a:pPr>
              <a:defRPr/>
            </a:pPr>
            <a:endParaRPr lang="sv-SE"/>
          </a:p>
        </c:txPr>
        <c:crossAx val="458212896"/>
        <c:crosses val="autoZero"/>
        <c:auto val="1"/>
        <c:lblAlgn val="ctr"/>
        <c:lblOffset val="100"/>
        <c:tickLblSkip val="5"/>
        <c:noMultiLvlLbl val="0"/>
      </c:catAx>
      <c:valAx>
        <c:axId val="458212896"/>
        <c:scaling>
          <c:orientation val="minMax"/>
          <c:min val="0.60000000000000064"/>
        </c:scaling>
        <c:delete val="0"/>
        <c:axPos val="l"/>
        <c:majorGridlines>
          <c:spPr>
            <a:ln>
              <a:solidFill>
                <a:sysClr val="windowText" lastClr="000000"/>
              </a:solidFill>
            </a:ln>
          </c:spPr>
        </c:majorGridlines>
        <c:numFmt formatCode="0%" sourceLinked="0"/>
        <c:majorTickMark val="out"/>
        <c:minorTickMark val="none"/>
        <c:tickLblPos val="nextTo"/>
        <c:spPr>
          <a:ln>
            <a:solidFill>
              <a:sysClr val="windowText" lastClr="000000"/>
            </a:solidFill>
          </a:ln>
        </c:spPr>
        <c:txPr>
          <a:bodyPr rot="0" vert="horz"/>
          <a:lstStyle/>
          <a:p>
            <a:pPr>
              <a:defRPr/>
            </a:pPr>
            <a:endParaRPr lang="sv-SE"/>
          </a:p>
        </c:txPr>
        <c:crossAx val="458212504"/>
        <c:crosses val="autoZero"/>
        <c:crossBetween val="between"/>
        <c:majorUnit val="0.1"/>
      </c:valAx>
      <c:spPr>
        <a:ln>
          <a:solidFill>
            <a:sysClr val="windowText" lastClr="000000"/>
          </a:solidFill>
        </a:ln>
      </c:spPr>
    </c:plotArea>
    <c:legend>
      <c:legendPos val="tr"/>
      <c:legendEntry>
        <c:idx val="2"/>
        <c:delete val="1"/>
      </c:legendEntry>
      <c:layout>
        <c:manualLayout>
          <c:xMode val="edge"/>
          <c:yMode val="edge"/>
          <c:x val="0.13427807942163392"/>
          <c:y val="0.65140840377124654"/>
          <c:w val="0.31407171192371924"/>
          <c:h val="0.15732266101797918"/>
        </c:manualLayout>
      </c:layout>
      <c:overlay val="0"/>
      <c:spPr>
        <a:solidFill>
          <a:srgbClr val="F79646">
            <a:lumMod val="40000"/>
            <a:lumOff val="60000"/>
          </a:srgbClr>
        </a:solidFill>
        <a:ln>
          <a:solidFill>
            <a:sysClr val="windowText" lastClr="000000"/>
          </a:solidFill>
        </a:ln>
      </c:sp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200" b="1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sv-SE"/>
    </a:p>
  </c:txPr>
  <c:externalData r:id="rId2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6.8755746721635327E-2"/>
          <c:y val="2.8283870280355981E-2"/>
          <c:w val="0.90543865920985711"/>
          <c:h val="0.8859386640495226"/>
        </c:manualLayout>
      </c:layout>
      <c:lineChart>
        <c:grouping val="standard"/>
        <c:varyColors val="0"/>
        <c:ser>
          <c:idx val="0"/>
          <c:order val="0"/>
          <c:tx>
            <c:v>Arbetare</c:v>
          </c:tx>
          <c:spPr>
            <a:ln w="31750">
              <a:solidFill>
                <a:srgbClr val="FF0000"/>
              </a:solidFill>
            </a:ln>
          </c:spPr>
          <c:marker>
            <c:symbol val="none"/>
          </c:marker>
          <c:cat>
            <c:numRef>
              <c:f>[1]sammanfattning!$B$6:$R$6</c:f>
              <c:numCache>
                <c:formatCode>General</c:formatCode>
                <c:ptCount val="17"/>
                <c:pt idx="0">
                  <c:v>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  <c:pt idx="11">
                  <c:v>2010</c:v>
                </c:pt>
                <c:pt idx="12">
                  <c:v>2011</c:v>
                </c:pt>
                <c:pt idx="13">
                  <c:v>2012</c:v>
                </c:pt>
                <c:pt idx="14">
                  <c:v>2013</c:v>
                </c:pt>
                <c:pt idx="15">
                  <c:v>2014</c:v>
                </c:pt>
                <c:pt idx="16">
                  <c:v>2015</c:v>
                </c:pt>
              </c:numCache>
            </c:numRef>
          </c:cat>
          <c:val>
            <c:numRef>
              <c:f>[1]sammanfattning!$B$11:$R$11</c:f>
              <c:numCache>
                <c:formatCode>General</c:formatCode>
                <c:ptCount val="17"/>
                <c:pt idx="0">
                  <c:v>0.93099999999999994</c:v>
                </c:pt>
                <c:pt idx="1">
                  <c:v>0.93200000000000005</c:v>
                </c:pt>
                <c:pt idx="2">
                  <c:v>0.93500000000000005</c:v>
                </c:pt>
                <c:pt idx="3">
                  <c:v>0.93299999999999994</c:v>
                </c:pt>
                <c:pt idx="4">
                  <c:v>0.92700000000000005</c:v>
                </c:pt>
                <c:pt idx="5">
                  <c:v>0.93500000000000005</c:v>
                </c:pt>
                <c:pt idx="6">
                  <c:v>0.93400000000000005</c:v>
                </c:pt>
                <c:pt idx="7">
                  <c:v>0.93200000000000005</c:v>
                </c:pt>
                <c:pt idx="8">
                  <c:v>0.93</c:v>
                </c:pt>
                <c:pt idx="9">
                  <c:v>0.93200000000000005</c:v>
                </c:pt>
                <c:pt idx="10">
                  <c:v>0.92799999999999994</c:v>
                </c:pt>
                <c:pt idx="11">
                  <c:v>0.92900000000000005</c:v>
                </c:pt>
                <c:pt idx="12">
                  <c:v>0.93300000000000005</c:v>
                </c:pt>
                <c:pt idx="13">
                  <c:v>0.93100000000000005</c:v>
                </c:pt>
                <c:pt idx="14">
                  <c:v>0.93259698588257856</c:v>
                </c:pt>
                <c:pt idx="15">
                  <c:v>0.93067130885787142</c:v>
                </c:pt>
                <c:pt idx="16">
                  <c:v>0.9352792263134746</c:v>
                </c:pt>
              </c:numCache>
            </c:numRef>
          </c:val>
          <c:smooth val="0"/>
        </c:ser>
        <c:ser>
          <c:idx val="1"/>
          <c:order val="1"/>
          <c:tx>
            <c:v>Tjänstemän</c:v>
          </c:tx>
          <c:spPr>
            <a:ln w="31750">
              <a:solidFill>
                <a:sysClr val="window" lastClr="FFFFFF">
                  <a:lumMod val="50000"/>
                </a:sysClr>
              </a:solidFill>
            </a:ln>
          </c:spPr>
          <c:marker>
            <c:symbol val="none"/>
          </c:marker>
          <c:cat>
            <c:numRef>
              <c:f>[1]sammanfattning!$B$6:$R$6</c:f>
              <c:numCache>
                <c:formatCode>General</c:formatCode>
                <c:ptCount val="17"/>
                <c:pt idx="0">
                  <c:v>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  <c:pt idx="11">
                  <c:v>2010</c:v>
                </c:pt>
                <c:pt idx="12">
                  <c:v>2011</c:v>
                </c:pt>
                <c:pt idx="13">
                  <c:v>2012</c:v>
                </c:pt>
                <c:pt idx="14">
                  <c:v>2013</c:v>
                </c:pt>
                <c:pt idx="15">
                  <c:v>2014</c:v>
                </c:pt>
                <c:pt idx="16">
                  <c:v>2015</c:v>
                </c:pt>
              </c:numCache>
            </c:numRef>
          </c:cat>
          <c:val>
            <c:numRef>
              <c:f>[1]sammanfattning!$B$19:$R$19</c:f>
              <c:numCache>
                <c:formatCode>General</c:formatCode>
                <c:ptCount val="17"/>
                <c:pt idx="0">
                  <c:v>0.79099999999999993</c:v>
                </c:pt>
                <c:pt idx="1">
                  <c:v>0.79200000000000004</c:v>
                </c:pt>
                <c:pt idx="2">
                  <c:v>0.79900000000000004</c:v>
                </c:pt>
                <c:pt idx="3">
                  <c:v>0.80500000000000005</c:v>
                </c:pt>
                <c:pt idx="4">
                  <c:v>0.81099999999999994</c:v>
                </c:pt>
                <c:pt idx="5">
                  <c:v>0.81599999999999995</c:v>
                </c:pt>
                <c:pt idx="6">
                  <c:v>0.82200000000000006</c:v>
                </c:pt>
                <c:pt idx="7">
                  <c:v>0.82700000000000007</c:v>
                </c:pt>
                <c:pt idx="8">
                  <c:v>0.83400000000000007</c:v>
                </c:pt>
                <c:pt idx="9">
                  <c:v>0.83900000000000008</c:v>
                </c:pt>
                <c:pt idx="10">
                  <c:v>0.84499999999999997</c:v>
                </c:pt>
                <c:pt idx="11">
                  <c:v>0.84699999999999998</c:v>
                </c:pt>
                <c:pt idx="12">
                  <c:v>0.85399999999999998</c:v>
                </c:pt>
                <c:pt idx="13">
                  <c:v>0.85899999999999999</c:v>
                </c:pt>
                <c:pt idx="14">
                  <c:v>0.85979257354367378</c:v>
                </c:pt>
                <c:pt idx="15">
                  <c:v>0.86206334745028534</c:v>
                </c:pt>
                <c:pt idx="16">
                  <c:v>0.86999231962296319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58213680"/>
        <c:axId val="458267504"/>
      </c:lineChart>
      <c:catAx>
        <c:axId val="4582136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solidFill>
              <a:sysClr val="windowText" lastClr="000000"/>
            </a:solidFill>
          </a:ln>
        </c:spPr>
        <c:crossAx val="458267504"/>
        <c:crosses val="autoZero"/>
        <c:auto val="1"/>
        <c:lblAlgn val="ctr"/>
        <c:lblOffset val="100"/>
        <c:noMultiLvlLbl val="0"/>
      </c:catAx>
      <c:valAx>
        <c:axId val="458267504"/>
        <c:scaling>
          <c:orientation val="minMax"/>
          <c:max val="1.1000000000000001"/>
          <c:min val="0.70000000000000051"/>
        </c:scaling>
        <c:delete val="0"/>
        <c:axPos val="l"/>
        <c:majorGridlines>
          <c:spPr>
            <a:ln>
              <a:solidFill>
                <a:sysClr val="windowText" lastClr="000000"/>
              </a:solidFill>
            </a:ln>
          </c:spPr>
        </c:majorGridlines>
        <c:numFmt formatCode="0%" sourceLinked="0"/>
        <c:majorTickMark val="out"/>
        <c:minorTickMark val="none"/>
        <c:tickLblPos val="nextTo"/>
        <c:spPr>
          <a:ln>
            <a:solidFill>
              <a:sysClr val="windowText" lastClr="000000"/>
            </a:solidFill>
          </a:ln>
        </c:spPr>
        <c:crossAx val="458213680"/>
        <c:crosses val="autoZero"/>
        <c:crossBetween val="between"/>
      </c:valAx>
      <c:spPr>
        <a:ln>
          <a:solidFill>
            <a:sysClr val="windowText" lastClr="000000"/>
          </a:solidFill>
        </a:ln>
      </c:spPr>
    </c:plotArea>
    <c:legend>
      <c:legendPos val="r"/>
      <c:layout>
        <c:manualLayout>
          <c:xMode val="edge"/>
          <c:yMode val="edge"/>
          <c:x val="0.68798820196234967"/>
          <c:y val="4.1140846049025077E-2"/>
          <c:w val="0.27432424955198398"/>
          <c:h val="0.14613963368031185"/>
        </c:manualLayout>
      </c:layout>
      <c:overlay val="0"/>
      <c:spPr>
        <a:solidFill>
          <a:srgbClr val="F79646">
            <a:lumMod val="40000"/>
            <a:lumOff val="60000"/>
          </a:srgbClr>
        </a:solidFill>
        <a:ln>
          <a:solidFill>
            <a:sysClr val="windowText" lastClr="000000"/>
          </a:solidFill>
        </a:ln>
      </c:sp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200" b="1">
          <a:latin typeface="Arial" panose="020B0604020202020204" pitchFamily="34" charset="0"/>
          <a:cs typeface="Arial" panose="020B0604020202020204" pitchFamily="34" charset="0"/>
        </a:defRPr>
      </a:pPr>
      <a:endParaRPr lang="sv-SE"/>
    </a:p>
  </c:txPr>
  <c:externalData r:id="rId2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7.9057529132200155E-2"/>
          <c:y val="2.5683527523644088E-2"/>
          <c:w val="0.91105648220187874"/>
          <c:h val="0.80293187717577197"/>
        </c:manualLayout>
      </c:layout>
      <c:barChart>
        <c:barDir val="col"/>
        <c:grouping val="clustered"/>
        <c:varyColors val="0"/>
        <c:ser>
          <c:idx val="0"/>
          <c:order val="0"/>
          <c:tx>
            <c:v>Män</c:v>
          </c:tx>
          <c:spPr>
            <a:solidFill>
              <a:srgbClr val="C0504D">
                <a:lumMod val="60000"/>
                <a:lumOff val="40000"/>
              </a:srgbClr>
            </a:solidFill>
          </c:spPr>
          <c:invertIfNegative val="0"/>
          <c:cat>
            <c:strRef>
              <c:f>[1]sammanställning!$A$31:$A$44</c:f>
              <c:strCache>
                <c:ptCount val="14"/>
                <c:pt idx="0">
                  <c:v>-20</c:v>
                </c:pt>
                <c:pt idx="1">
                  <c:v>20-21</c:v>
                </c:pt>
                <c:pt idx="2">
                  <c:v>21-22</c:v>
                </c:pt>
                <c:pt idx="3">
                  <c:v>22-23</c:v>
                </c:pt>
                <c:pt idx="4">
                  <c:v>23-24</c:v>
                </c:pt>
                <c:pt idx="5">
                  <c:v>24-25</c:v>
                </c:pt>
                <c:pt idx="6">
                  <c:v>25-26</c:v>
                </c:pt>
                <c:pt idx="7">
                  <c:v>26-27</c:v>
                </c:pt>
                <c:pt idx="8">
                  <c:v>27-28</c:v>
                </c:pt>
                <c:pt idx="9">
                  <c:v>28-29</c:v>
                </c:pt>
                <c:pt idx="10">
                  <c:v>29-30</c:v>
                </c:pt>
                <c:pt idx="11">
                  <c:v>30-31</c:v>
                </c:pt>
                <c:pt idx="12">
                  <c:v>31-32</c:v>
                </c:pt>
                <c:pt idx="13">
                  <c:v>32+</c:v>
                </c:pt>
              </c:strCache>
            </c:strRef>
          </c:cat>
          <c:val>
            <c:numRef>
              <c:f>[1]sammanställning!$L$31:$L$44</c:f>
              <c:numCache>
                <c:formatCode>General</c:formatCode>
                <c:ptCount val="14"/>
                <c:pt idx="0">
                  <c:v>1.3100000000000001E-2</c:v>
                </c:pt>
                <c:pt idx="1">
                  <c:v>2.2200000000000001E-2</c:v>
                </c:pt>
                <c:pt idx="2">
                  <c:v>0.03</c:v>
                </c:pt>
                <c:pt idx="3">
                  <c:v>5.0300000000000004E-2</c:v>
                </c:pt>
                <c:pt idx="4">
                  <c:v>7.1599999999999997E-2</c:v>
                </c:pt>
                <c:pt idx="5">
                  <c:v>0.1011</c:v>
                </c:pt>
                <c:pt idx="6">
                  <c:v>0.1278</c:v>
                </c:pt>
                <c:pt idx="7">
                  <c:v>0.12560000000000002</c:v>
                </c:pt>
                <c:pt idx="8">
                  <c:v>0.121</c:v>
                </c:pt>
                <c:pt idx="9">
                  <c:v>0.1074</c:v>
                </c:pt>
                <c:pt idx="10">
                  <c:v>7.9899999999999999E-2</c:v>
                </c:pt>
                <c:pt idx="11">
                  <c:v>5.4100000000000002E-2</c:v>
                </c:pt>
                <c:pt idx="12">
                  <c:v>3.3399999999999999E-2</c:v>
                </c:pt>
                <c:pt idx="13">
                  <c:v>6.2300000000000001E-2</c:v>
                </c:pt>
              </c:numCache>
            </c:numRef>
          </c:val>
        </c:ser>
        <c:ser>
          <c:idx val="1"/>
          <c:order val="1"/>
          <c:tx>
            <c:v>Kvinnor</c:v>
          </c:tx>
          <c:spPr>
            <a:solidFill>
              <a:srgbClr val="C0504D">
                <a:lumMod val="75000"/>
              </a:srgbClr>
            </a:solidFill>
          </c:spPr>
          <c:invertIfNegative val="0"/>
          <c:cat>
            <c:strRef>
              <c:f>[1]sammanställning!$A$31:$A$44</c:f>
              <c:strCache>
                <c:ptCount val="14"/>
                <c:pt idx="0">
                  <c:v>-20</c:v>
                </c:pt>
                <c:pt idx="1">
                  <c:v>20-21</c:v>
                </c:pt>
                <c:pt idx="2">
                  <c:v>21-22</c:v>
                </c:pt>
                <c:pt idx="3">
                  <c:v>22-23</c:v>
                </c:pt>
                <c:pt idx="4">
                  <c:v>23-24</c:v>
                </c:pt>
                <c:pt idx="5">
                  <c:v>24-25</c:v>
                </c:pt>
                <c:pt idx="6">
                  <c:v>25-26</c:v>
                </c:pt>
                <c:pt idx="7">
                  <c:v>26-27</c:v>
                </c:pt>
                <c:pt idx="8">
                  <c:v>27-28</c:v>
                </c:pt>
                <c:pt idx="9">
                  <c:v>28-29</c:v>
                </c:pt>
                <c:pt idx="10">
                  <c:v>29-30</c:v>
                </c:pt>
                <c:pt idx="11">
                  <c:v>30-31</c:v>
                </c:pt>
                <c:pt idx="12">
                  <c:v>31-32</c:v>
                </c:pt>
                <c:pt idx="13">
                  <c:v>32+</c:v>
                </c:pt>
              </c:strCache>
            </c:strRef>
          </c:cat>
          <c:val>
            <c:numRef>
              <c:f>[1]sammanställning!$Q$31:$Q$44</c:f>
              <c:numCache>
                <c:formatCode>General</c:formatCode>
                <c:ptCount val="14"/>
                <c:pt idx="0">
                  <c:v>2.2400000000000003E-2</c:v>
                </c:pt>
                <c:pt idx="1">
                  <c:v>4.7400000000000005E-2</c:v>
                </c:pt>
                <c:pt idx="2">
                  <c:v>6.4600000000000005E-2</c:v>
                </c:pt>
                <c:pt idx="3">
                  <c:v>0.1125</c:v>
                </c:pt>
                <c:pt idx="4">
                  <c:v>0.13589999999999999</c:v>
                </c:pt>
                <c:pt idx="5">
                  <c:v>0.14949999999999999</c:v>
                </c:pt>
                <c:pt idx="6">
                  <c:v>0.13470000000000001</c:v>
                </c:pt>
                <c:pt idx="7">
                  <c:v>9.8699999999999996E-2</c:v>
                </c:pt>
                <c:pt idx="8">
                  <c:v>8.3100000000000007E-2</c:v>
                </c:pt>
                <c:pt idx="9">
                  <c:v>6.4699999999999994E-2</c:v>
                </c:pt>
                <c:pt idx="10">
                  <c:v>3.6000000000000004E-2</c:v>
                </c:pt>
                <c:pt idx="11">
                  <c:v>1.8000000000000002E-2</c:v>
                </c:pt>
                <c:pt idx="12">
                  <c:v>1.03E-2</c:v>
                </c:pt>
                <c:pt idx="13">
                  <c:v>2.2099999999999998E-2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58268288"/>
        <c:axId val="458268680"/>
      </c:barChart>
      <c:catAx>
        <c:axId val="45826828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Löneintervall</a:t>
                </a:r>
              </a:p>
            </c:rich>
          </c:tx>
          <c:layout/>
          <c:overlay val="0"/>
        </c:title>
        <c:numFmt formatCode="General" sourceLinked="0"/>
        <c:majorTickMark val="out"/>
        <c:minorTickMark val="none"/>
        <c:tickLblPos val="nextTo"/>
        <c:spPr>
          <a:ln>
            <a:solidFill>
              <a:sysClr val="windowText" lastClr="000000"/>
            </a:solidFill>
          </a:ln>
        </c:spPr>
        <c:txPr>
          <a:bodyPr rot="-5400000" vert="horz"/>
          <a:lstStyle/>
          <a:p>
            <a:pPr>
              <a:defRPr/>
            </a:pPr>
            <a:endParaRPr lang="sv-SE"/>
          </a:p>
        </c:txPr>
        <c:crossAx val="458268680"/>
        <c:crosses val="autoZero"/>
        <c:auto val="1"/>
        <c:lblAlgn val="ctr"/>
        <c:lblOffset val="100"/>
        <c:noMultiLvlLbl val="0"/>
      </c:catAx>
      <c:valAx>
        <c:axId val="458268680"/>
        <c:scaling>
          <c:orientation val="minMax"/>
        </c:scaling>
        <c:delete val="0"/>
        <c:axPos val="l"/>
        <c:majorGridlines>
          <c:spPr>
            <a:ln>
              <a:solidFill>
                <a:sysClr val="windowText" lastClr="000000"/>
              </a:solidFill>
            </a:ln>
          </c:spPr>
        </c:majorGridlines>
        <c:numFmt formatCode="0%" sourceLinked="0"/>
        <c:majorTickMark val="out"/>
        <c:minorTickMark val="none"/>
        <c:tickLblPos val="nextTo"/>
        <c:spPr>
          <a:ln>
            <a:solidFill>
              <a:sysClr val="windowText" lastClr="000000"/>
            </a:solidFill>
          </a:ln>
        </c:spPr>
        <c:crossAx val="458268288"/>
        <c:crosses val="autoZero"/>
        <c:crossBetween val="between"/>
      </c:valAx>
      <c:spPr>
        <a:ln>
          <a:solidFill>
            <a:sysClr val="windowText" lastClr="000000"/>
          </a:solidFill>
        </a:ln>
      </c:spPr>
    </c:plotArea>
    <c:legend>
      <c:legendPos val="r"/>
      <c:layout>
        <c:manualLayout>
          <c:xMode val="edge"/>
          <c:yMode val="edge"/>
          <c:x val="0.79457818740676911"/>
          <c:y val="5.3649914488362614E-2"/>
          <c:w val="0.17159866346120187"/>
          <c:h val="0.10669525735964372"/>
        </c:manualLayout>
      </c:layout>
      <c:overlay val="0"/>
      <c:spPr>
        <a:solidFill>
          <a:srgbClr val="F79646">
            <a:lumMod val="40000"/>
            <a:lumOff val="60000"/>
          </a:srgbClr>
        </a:solidFill>
        <a:ln>
          <a:solidFill>
            <a:sysClr val="windowText" lastClr="000000"/>
          </a:solidFill>
        </a:ln>
      </c:sp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200" b="1">
          <a:latin typeface="Arial" panose="020B0604020202020204" pitchFamily="34" charset="0"/>
          <a:cs typeface="Arial" panose="020B0604020202020204" pitchFamily="34" charset="0"/>
        </a:defRPr>
      </a:pPr>
      <a:endParaRPr lang="sv-SE"/>
    </a:p>
  </c:txPr>
  <c:externalData r:id="rId2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9.5668955802380565E-2"/>
          <c:y val="2.5683527523644088E-2"/>
          <c:w val="0.89280181896099675"/>
          <c:h val="0.80792811628833128"/>
        </c:manualLayout>
      </c:layout>
      <c:barChart>
        <c:barDir val="col"/>
        <c:grouping val="clustered"/>
        <c:varyColors val="0"/>
        <c:ser>
          <c:idx val="0"/>
          <c:order val="0"/>
          <c:tx>
            <c:v>Män</c:v>
          </c:tx>
          <c:spPr>
            <a:solidFill>
              <a:sysClr val="window" lastClr="FFFFFF">
                <a:lumMod val="75000"/>
              </a:sysClr>
            </a:solidFill>
          </c:spPr>
          <c:invertIfNegative val="0"/>
          <c:cat>
            <c:strRef>
              <c:f>[1]sammanställning!$A$7:$A$26</c:f>
              <c:strCache>
                <c:ptCount val="20"/>
                <c:pt idx="0">
                  <c:v>-22</c:v>
                </c:pt>
                <c:pt idx="1">
                  <c:v>22-24</c:v>
                </c:pt>
                <c:pt idx="2">
                  <c:v>24-26</c:v>
                </c:pt>
                <c:pt idx="3">
                  <c:v>26-28</c:v>
                </c:pt>
                <c:pt idx="4">
                  <c:v>28-30</c:v>
                </c:pt>
                <c:pt idx="5">
                  <c:v>30-32</c:v>
                </c:pt>
                <c:pt idx="6">
                  <c:v>32-34</c:v>
                </c:pt>
                <c:pt idx="7">
                  <c:v>34-36</c:v>
                </c:pt>
                <c:pt idx="8">
                  <c:v>36-38</c:v>
                </c:pt>
                <c:pt idx="9">
                  <c:v>38-40</c:v>
                </c:pt>
                <c:pt idx="10">
                  <c:v>40-42</c:v>
                </c:pt>
                <c:pt idx="11">
                  <c:v>42-44</c:v>
                </c:pt>
                <c:pt idx="12">
                  <c:v>44-46</c:v>
                </c:pt>
                <c:pt idx="13">
                  <c:v>46-48</c:v>
                </c:pt>
                <c:pt idx="14">
                  <c:v>48-50</c:v>
                </c:pt>
                <c:pt idx="15">
                  <c:v>50-52</c:v>
                </c:pt>
                <c:pt idx="16">
                  <c:v>52-54</c:v>
                </c:pt>
                <c:pt idx="17">
                  <c:v>54-56</c:v>
                </c:pt>
                <c:pt idx="18">
                  <c:v>56-58</c:v>
                </c:pt>
                <c:pt idx="19">
                  <c:v>58+</c:v>
                </c:pt>
              </c:strCache>
            </c:strRef>
          </c:cat>
          <c:val>
            <c:numRef>
              <c:f>[1]sammanställning!$L$7:$L$26</c:f>
              <c:numCache>
                <c:formatCode>General</c:formatCode>
                <c:ptCount val="20"/>
                <c:pt idx="0">
                  <c:v>2.5000000000000001E-3</c:v>
                </c:pt>
                <c:pt idx="1">
                  <c:v>4.3E-3</c:v>
                </c:pt>
                <c:pt idx="2">
                  <c:v>1.3300000000000001E-2</c:v>
                </c:pt>
                <c:pt idx="3">
                  <c:v>3.15E-2</c:v>
                </c:pt>
                <c:pt idx="4">
                  <c:v>6.0199999999999997E-2</c:v>
                </c:pt>
                <c:pt idx="5">
                  <c:v>8.1799999999999998E-2</c:v>
                </c:pt>
                <c:pt idx="6">
                  <c:v>8.9499999999999996E-2</c:v>
                </c:pt>
                <c:pt idx="7">
                  <c:v>8.8300000000000003E-2</c:v>
                </c:pt>
                <c:pt idx="8">
                  <c:v>8.1300000000000011E-2</c:v>
                </c:pt>
                <c:pt idx="9">
                  <c:v>7.2900000000000006E-2</c:v>
                </c:pt>
                <c:pt idx="10">
                  <c:v>6.7900000000000002E-2</c:v>
                </c:pt>
                <c:pt idx="11">
                  <c:v>5.8700000000000002E-2</c:v>
                </c:pt>
                <c:pt idx="12">
                  <c:v>5.0999999999999997E-2</c:v>
                </c:pt>
                <c:pt idx="13">
                  <c:v>4.2800000000000005E-2</c:v>
                </c:pt>
                <c:pt idx="14">
                  <c:v>3.6499999999999998E-2</c:v>
                </c:pt>
                <c:pt idx="15">
                  <c:v>3.2899999999999999E-2</c:v>
                </c:pt>
                <c:pt idx="16">
                  <c:v>2.7200000000000002E-2</c:v>
                </c:pt>
                <c:pt idx="17">
                  <c:v>2.53E-2</c:v>
                </c:pt>
                <c:pt idx="18">
                  <c:v>1.8799999999999997E-2</c:v>
                </c:pt>
                <c:pt idx="19">
                  <c:v>0.11320000000000001</c:v>
                </c:pt>
              </c:numCache>
            </c:numRef>
          </c:val>
        </c:ser>
        <c:ser>
          <c:idx val="1"/>
          <c:order val="1"/>
          <c:tx>
            <c:v>Kvinnor</c:v>
          </c:tx>
          <c:spPr>
            <a:solidFill>
              <a:sysClr val="window" lastClr="FFFFFF">
                <a:lumMod val="50000"/>
              </a:sysClr>
            </a:solidFill>
          </c:spPr>
          <c:invertIfNegative val="0"/>
          <c:cat>
            <c:strRef>
              <c:f>[1]sammanställning!$A$7:$A$26</c:f>
              <c:strCache>
                <c:ptCount val="20"/>
                <c:pt idx="0">
                  <c:v>-22</c:v>
                </c:pt>
                <c:pt idx="1">
                  <c:v>22-24</c:v>
                </c:pt>
                <c:pt idx="2">
                  <c:v>24-26</c:v>
                </c:pt>
                <c:pt idx="3">
                  <c:v>26-28</c:v>
                </c:pt>
                <c:pt idx="4">
                  <c:v>28-30</c:v>
                </c:pt>
                <c:pt idx="5">
                  <c:v>30-32</c:v>
                </c:pt>
                <c:pt idx="6">
                  <c:v>32-34</c:v>
                </c:pt>
                <c:pt idx="7">
                  <c:v>34-36</c:v>
                </c:pt>
                <c:pt idx="8">
                  <c:v>36-38</c:v>
                </c:pt>
                <c:pt idx="9">
                  <c:v>38-40</c:v>
                </c:pt>
                <c:pt idx="10">
                  <c:v>40-42</c:v>
                </c:pt>
                <c:pt idx="11">
                  <c:v>42-44</c:v>
                </c:pt>
                <c:pt idx="12">
                  <c:v>44-46</c:v>
                </c:pt>
                <c:pt idx="13">
                  <c:v>46-48</c:v>
                </c:pt>
                <c:pt idx="14">
                  <c:v>48-50</c:v>
                </c:pt>
                <c:pt idx="15">
                  <c:v>50-52</c:v>
                </c:pt>
                <c:pt idx="16">
                  <c:v>52-54</c:v>
                </c:pt>
                <c:pt idx="17">
                  <c:v>54-56</c:v>
                </c:pt>
                <c:pt idx="18">
                  <c:v>56-58</c:v>
                </c:pt>
                <c:pt idx="19">
                  <c:v>58+</c:v>
                </c:pt>
              </c:strCache>
            </c:strRef>
          </c:cat>
          <c:val>
            <c:numRef>
              <c:f>[1]sammanställning!$Q$7:$Q$26</c:f>
              <c:numCache>
                <c:formatCode>General</c:formatCode>
                <c:ptCount val="20"/>
                <c:pt idx="0">
                  <c:v>5.7999999999999996E-3</c:v>
                </c:pt>
                <c:pt idx="1">
                  <c:v>1.5900000000000001E-2</c:v>
                </c:pt>
                <c:pt idx="2">
                  <c:v>4.87E-2</c:v>
                </c:pt>
                <c:pt idx="3">
                  <c:v>9.6199999999999994E-2</c:v>
                </c:pt>
                <c:pt idx="4">
                  <c:v>0.1197</c:v>
                </c:pt>
                <c:pt idx="5">
                  <c:v>0.1148</c:v>
                </c:pt>
                <c:pt idx="6">
                  <c:v>9.7100000000000006E-2</c:v>
                </c:pt>
                <c:pt idx="7">
                  <c:v>8.3299999999999999E-2</c:v>
                </c:pt>
                <c:pt idx="8">
                  <c:v>6.9500000000000006E-2</c:v>
                </c:pt>
                <c:pt idx="9">
                  <c:v>5.91E-2</c:v>
                </c:pt>
                <c:pt idx="10">
                  <c:v>5.2600000000000001E-2</c:v>
                </c:pt>
                <c:pt idx="11">
                  <c:v>4.1900000000000007E-2</c:v>
                </c:pt>
                <c:pt idx="12">
                  <c:v>3.5099999999999999E-2</c:v>
                </c:pt>
                <c:pt idx="13">
                  <c:v>2.7300000000000001E-2</c:v>
                </c:pt>
                <c:pt idx="14">
                  <c:v>2.2599999999999999E-2</c:v>
                </c:pt>
                <c:pt idx="15">
                  <c:v>2.0799999999999999E-2</c:v>
                </c:pt>
                <c:pt idx="16">
                  <c:v>1.6799999999999999E-2</c:v>
                </c:pt>
                <c:pt idx="17">
                  <c:v>1.2500000000000001E-2</c:v>
                </c:pt>
                <c:pt idx="18">
                  <c:v>1.01E-2</c:v>
                </c:pt>
                <c:pt idx="19">
                  <c:v>5.0099999999999999E-2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58269464"/>
        <c:axId val="458269856"/>
      </c:barChart>
      <c:catAx>
        <c:axId val="45826946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Löneintervall</a:t>
                </a:r>
              </a:p>
            </c:rich>
          </c:tx>
          <c:layout/>
          <c:overlay val="0"/>
        </c:title>
        <c:numFmt formatCode="General" sourceLinked="0"/>
        <c:majorTickMark val="out"/>
        <c:minorTickMark val="none"/>
        <c:tickLblPos val="nextTo"/>
        <c:spPr>
          <a:ln>
            <a:solidFill>
              <a:sysClr val="windowText" lastClr="000000"/>
            </a:solidFill>
          </a:ln>
        </c:spPr>
        <c:txPr>
          <a:bodyPr rot="-5400000" vert="horz"/>
          <a:lstStyle/>
          <a:p>
            <a:pPr>
              <a:defRPr/>
            </a:pPr>
            <a:endParaRPr lang="sv-SE"/>
          </a:p>
        </c:txPr>
        <c:crossAx val="458269856"/>
        <c:crosses val="autoZero"/>
        <c:auto val="1"/>
        <c:lblAlgn val="ctr"/>
        <c:lblOffset val="100"/>
        <c:noMultiLvlLbl val="0"/>
      </c:catAx>
      <c:valAx>
        <c:axId val="458269856"/>
        <c:scaling>
          <c:orientation val="minMax"/>
        </c:scaling>
        <c:delete val="0"/>
        <c:axPos val="l"/>
        <c:majorGridlines>
          <c:spPr>
            <a:ln>
              <a:solidFill>
                <a:sysClr val="windowText" lastClr="000000"/>
              </a:solidFill>
            </a:ln>
          </c:spPr>
        </c:majorGridlines>
        <c:numFmt formatCode="0%" sourceLinked="0"/>
        <c:majorTickMark val="out"/>
        <c:minorTickMark val="none"/>
        <c:tickLblPos val="nextTo"/>
        <c:spPr>
          <a:ln>
            <a:solidFill>
              <a:sysClr val="windowText" lastClr="000000"/>
            </a:solidFill>
          </a:ln>
        </c:spPr>
        <c:crossAx val="458269464"/>
        <c:crosses val="autoZero"/>
        <c:crossBetween val="between"/>
      </c:valAx>
      <c:spPr>
        <a:ln>
          <a:solidFill>
            <a:sysClr val="windowText" lastClr="000000"/>
          </a:solidFill>
        </a:ln>
      </c:spPr>
    </c:plotArea>
    <c:legend>
      <c:legendPos val="r"/>
      <c:layout>
        <c:manualLayout>
          <c:xMode val="edge"/>
          <c:yMode val="edge"/>
          <c:x val="0.77333675109053934"/>
          <c:y val="5.7935740391877696E-2"/>
          <c:w val="0.17027974041607055"/>
          <c:h val="0.10831242566564515"/>
        </c:manualLayout>
      </c:layout>
      <c:overlay val="0"/>
      <c:spPr>
        <a:solidFill>
          <a:srgbClr val="F79646">
            <a:lumMod val="40000"/>
            <a:lumOff val="60000"/>
          </a:srgbClr>
        </a:solidFill>
        <a:ln>
          <a:solidFill>
            <a:sysClr val="windowText" lastClr="000000"/>
          </a:solidFill>
        </a:ln>
      </c:sp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200" b="1">
          <a:latin typeface="Arial" panose="020B0604020202020204" pitchFamily="34" charset="0"/>
          <a:cs typeface="Arial" panose="020B0604020202020204" pitchFamily="34" charset="0"/>
        </a:defRPr>
      </a:pPr>
      <a:endParaRPr lang="sv-SE"/>
    </a:p>
  </c:txPr>
  <c:externalData r:id="rId2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6.3638886638014022E-2"/>
          <c:y val="2.685159469584773E-2"/>
          <c:w val="0.91999625100641291"/>
          <c:h val="0.83919405304811956"/>
        </c:manualLayout>
      </c:layout>
      <c:barChart>
        <c:barDir val="col"/>
        <c:grouping val="clustered"/>
        <c:varyColors val="0"/>
        <c:ser>
          <c:idx val="0"/>
          <c:order val="0"/>
          <c:tx>
            <c:v>Män</c:v>
          </c:tx>
          <c:spPr>
            <a:solidFill>
              <a:srgbClr val="C0504D">
                <a:lumMod val="60000"/>
                <a:lumOff val="40000"/>
              </a:srgbClr>
            </a:solidFill>
          </c:spPr>
          <c:invertIfNegative val="0"/>
          <c:cat>
            <c:strRef>
              <c:f>'[1]prockl_arb kön'!$M$7:$M$19</c:f>
              <c:strCache>
                <c:ptCount val="13"/>
                <c:pt idx="0">
                  <c:v>negativ</c:v>
                </c:pt>
                <c:pt idx="1">
                  <c:v>0</c:v>
                </c:pt>
                <c:pt idx="2">
                  <c:v>0-1%</c:v>
                </c:pt>
                <c:pt idx="3">
                  <c:v>1-2%</c:v>
                </c:pt>
                <c:pt idx="4">
                  <c:v>2-3%</c:v>
                </c:pt>
                <c:pt idx="5">
                  <c:v>3-4%</c:v>
                </c:pt>
                <c:pt idx="6">
                  <c:v>4-5%</c:v>
                </c:pt>
                <c:pt idx="7">
                  <c:v>5-6%</c:v>
                </c:pt>
                <c:pt idx="8">
                  <c:v>6-7%</c:v>
                </c:pt>
                <c:pt idx="9">
                  <c:v>7-8%</c:v>
                </c:pt>
                <c:pt idx="10">
                  <c:v>8-9%</c:v>
                </c:pt>
                <c:pt idx="11">
                  <c:v>9-10%</c:v>
                </c:pt>
                <c:pt idx="12">
                  <c:v>+10%</c:v>
                </c:pt>
              </c:strCache>
            </c:strRef>
          </c:cat>
          <c:val>
            <c:numRef>
              <c:f>'[1]prockl_arb kön'!$F$7:$F$19</c:f>
              <c:numCache>
                <c:formatCode>General</c:formatCode>
                <c:ptCount val="13"/>
                <c:pt idx="0">
                  <c:v>7.0800000000000002E-2</c:v>
                </c:pt>
                <c:pt idx="1">
                  <c:v>1.61E-2</c:v>
                </c:pt>
                <c:pt idx="2">
                  <c:v>2.5600000000000001E-2</c:v>
                </c:pt>
                <c:pt idx="3">
                  <c:v>0.1565</c:v>
                </c:pt>
                <c:pt idx="4">
                  <c:v>0.41789999999999999</c:v>
                </c:pt>
                <c:pt idx="5">
                  <c:v>0.1109</c:v>
                </c:pt>
                <c:pt idx="6">
                  <c:v>6.8499999999999991E-2</c:v>
                </c:pt>
                <c:pt idx="7">
                  <c:v>3.7000000000000005E-2</c:v>
                </c:pt>
                <c:pt idx="8">
                  <c:v>2.4500000000000001E-2</c:v>
                </c:pt>
                <c:pt idx="9">
                  <c:v>2.1600000000000001E-2</c:v>
                </c:pt>
                <c:pt idx="10">
                  <c:v>1.5100000000000001E-2</c:v>
                </c:pt>
                <c:pt idx="11">
                  <c:v>9.4999999999999998E-3</c:v>
                </c:pt>
                <c:pt idx="12">
                  <c:v>2.6000000000000002E-2</c:v>
                </c:pt>
              </c:numCache>
            </c:numRef>
          </c:val>
        </c:ser>
        <c:ser>
          <c:idx val="1"/>
          <c:order val="1"/>
          <c:tx>
            <c:v>Kvinnor</c:v>
          </c:tx>
          <c:spPr>
            <a:solidFill>
              <a:srgbClr val="C0504D">
                <a:lumMod val="75000"/>
              </a:srgbClr>
            </a:solidFill>
          </c:spPr>
          <c:invertIfNegative val="0"/>
          <c:cat>
            <c:strRef>
              <c:f>'[1]prockl_arb kön'!$M$7:$M$19</c:f>
              <c:strCache>
                <c:ptCount val="13"/>
                <c:pt idx="0">
                  <c:v>negativ</c:v>
                </c:pt>
                <c:pt idx="1">
                  <c:v>0</c:v>
                </c:pt>
                <c:pt idx="2">
                  <c:v>0-1%</c:v>
                </c:pt>
                <c:pt idx="3">
                  <c:v>1-2%</c:v>
                </c:pt>
                <c:pt idx="4">
                  <c:v>2-3%</c:v>
                </c:pt>
                <c:pt idx="5">
                  <c:v>3-4%</c:v>
                </c:pt>
                <c:pt idx="6">
                  <c:v>4-5%</c:v>
                </c:pt>
                <c:pt idx="7">
                  <c:v>5-6%</c:v>
                </c:pt>
                <c:pt idx="8">
                  <c:v>6-7%</c:v>
                </c:pt>
                <c:pt idx="9">
                  <c:v>7-8%</c:v>
                </c:pt>
                <c:pt idx="10">
                  <c:v>8-9%</c:v>
                </c:pt>
                <c:pt idx="11">
                  <c:v>9-10%</c:v>
                </c:pt>
                <c:pt idx="12">
                  <c:v>+10%</c:v>
                </c:pt>
              </c:strCache>
            </c:strRef>
          </c:cat>
          <c:val>
            <c:numRef>
              <c:f>'[1]prockl_arb kön'!$L$7:$L$19</c:f>
              <c:numCache>
                <c:formatCode>General</c:formatCode>
                <c:ptCount val="13"/>
                <c:pt idx="0">
                  <c:v>6.5000000000000002E-2</c:v>
                </c:pt>
                <c:pt idx="1">
                  <c:v>1.7100000000000001E-2</c:v>
                </c:pt>
                <c:pt idx="2">
                  <c:v>2.6600000000000002E-2</c:v>
                </c:pt>
                <c:pt idx="3">
                  <c:v>0.13119999999999998</c:v>
                </c:pt>
                <c:pt idx="4">
                  <c:v>0.44359999999999999</c:v>
                </c:pt>
                <c:pt idx="5">
                  <c:v>0.11900000000000001</c:v>
                </c:pt>
                <c:pt idx="6">
                  <c:v>6.7500000000000004E-2</c:v>
                </c:pt>
                <c:pt idx="7">
                  <c:v>3.6499999999999998E-2</c:v>
                </c:pt>
                <c:pt idx="8">
                  <c:v>2.1400000000000002E-2</c:v>
                </c:pt>
                <c:pt idx="9">
                  <c:v>2.1700000000000001E-2</c:v>
                </c:pt>
                <c:pt idx="10">
                  <c:v>1.5300000000000001E-2</c:v>
                </c:pt>
                <c:pt idx="11">
                  <c:v>1.0500000000000001E-2</c:v>
                </c:pt>
                <c:pt idx="12">
                  <c:v>2.4799999999999999E-2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58270640"/>
        <c:axId val="458271032"/>
      </c:barChart>
      <c:catAx>
        <c:axId val="45827064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solidFill>
              <a:sysClr val="windowText" lastClr="000000"/>
            </a:solidFill>
          </a:ln>
        </c:spPr>
        <c:txPr>
          <a:bodyPr rot="-5400000" vert="horz"/>
          <a:lstStyle/>
          <a:p>
            <a:pPr>
              <a:defRPr/>
            </a:pPr>
            <a:endParaRPr lang="sv-SE"/>
          </a:p>
        </c:txPr>
        <c:crossAx val="458271032"/>
        <c:crosses val="autoZero"/>
        <c:auto val="1"/>
        <c:lblAlgn val="ctr"/>
        <c:lblOffset val="100"/>
        <c:noMultiLvlLbl val="0"/>
      </c:catAx>
      <c:valAx>
        <c:axId val="458271032"/>
        <c:scaling>
          <c:orientation val="minMax"/>
        </c:scaling>
        <c:delete val="0"/>
        <c:axPos val="l"/>
        <c:majorGridlines>
          <c:spPr>
            <a:ln>
              <a:solidFill>
                <a:sysClr val="windowText" lastClr="000000"/>
              </a:solidFill>
            </a:ln>
          </c:spPr>
        </c:majorGridlines>
        <c:numFmt formatCode="0%" sourceLinked="0"/>
        <c:majorTickMark val="out"/>
        <c:minorTickMark val="none"/>
        <c:tickLblPos val="nextTo"/>
        <c:spPr>
          <a:ln>
            <a:solidFill>
              <a:sysClr val="windowText" lastClr="000000"/>
            </a:solidFill>
          </a:ln>
        </c:spPr>
        <c:crossAx val="458270640"/>
        <c:crosses val="autoZero"/>
        <c:crossBetween val="between"/>
      </c:valAx>
      <c:spPr>
        <a:ln>
          <a:solidFill>
            <a:sysClr val="windowText" lastClr="000000"/>
          </a:solidFill>
        </a:ln>
      </c:spPr>
    </c:plotArea>
    <c:legend>
      <c:legendPos val="r"/>
      <c:layout>
        <c:manualLayout>
          <c:xMode val="edge"/>
          <c:yMode val="edge"/>
          <c:x val="0.78497968754018377"/>
          <c:y val="5.0762302019501687E-2"/>
          <c:w val="0.17051823061053265"/>
          <c:h val="0.10712203422201773"/>
        </c:manualLayout>
      </c:layout>
      <c:overlay val="0"/>
      <c:spPr>
        <a:solidFill>
          <a:srgbClr val="F79646">
            <a:lumMod val="40000"/>
            <a:lumOff val="60000"/>
          </a:srgbClr>
        </a:solidFill>
        <a:ln>
          <a:solidFill>
            <a:sysClr val="windowText" lastClr="000000"/>
          </a:solidFill>
        </a:ln>
      </c:sp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200" b="1">
          <a:latin typeface="Arial" pitchFamily="34" charset="0"/>
          <a:cs typeface="Arial" pitchFamily="34" charset="0"/>
        </a:defRPr>
      </a:pPr>
      <a:endParaRPr lang="sv-SE"/>
    </a:p>
  </c:txPr>
  <c:externalData r:id="rId2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6.3638886638014022E-2"/>
          <c:y val="2.685159469584773E-2"/>
          <c:w val="0.9228644569435992"/>
          <c:h val="0.83919405304811956"/>
        </c:manualLayout>
      </c:layout>
      <c:barChart>
        <c:barDir val="col"/>
        <c:grouping val="clustered"/>
        <c:varyColors val="0"/>
        <c:ser>
          <c:idx val="0"/>
          <c:order val="0"/>
          <c:tx>
            <c:v>Män</c:v>
          </c:tx>
          <c:spPr>
            <a:solidFill>
              <a:sysClr val="window" lastClr="FFFFFF">
                <a:lumMod val="75000"/>
              </a:sysClr>
            </a:solidFill>
          </c:spPr>
          <c:invertIfNegative val="0"/>
          <c:cat>
            <c:strRef>
              <c:f>'[1]prockl_tjm kön'!$M$7:$M$19</c:f>
              <c:strCache>
                <c:ptCount val="13"/>
                <c:pt idx="0">
                  <c:v>negativ</c:v>
                </c:pt>
                <c:pt idx="1">
                  <c:v>0</c:v>
                </c:pt>
                <c:pt idx="2">
                  <c:v>0-1%</c:v>
                </c:pt>
                <c:pt idx="3">
                  <c:v>1-2%</c:v>
                </c:pt>
                <c:pt idx="4">
                  <c:v>2-3%</c:v>
                </c:pt>
                <c:pt idx="5">
                  <c:v>3-4%</c:v>
                </c:pt>
                <c:pt idx="6">
                  <c:v>4-5%</c:v>
                </c:pt>
                <c:pt idx="7">
                  <c:v>5-6%</c:v>
                </c:pt>
                <c:pt idx="8">
                  <c:v>6-7%</c:v>
                </c:pt>
                <c:pt idx="9">
                  <c:v>7-8%</c:v>
                </c:pt>
                <c:pt idx="10">
                  <c:v>8-9%</c:v>
                </c:pt>
                <c:pt idx="11">
                  <c:v>9-10%</c:v>
                </c:pt>
                <c:pt idx="12">
                  <c:v>+10%</c:v>
                </c:pt>
              </c:strCache>
            </c:strRef>
          </c:cat>
          <c:val>
            <c:numRef>
              <c:f>'[1]prockl_tjm kön'!$F$7:$F$19</c:f>
              <c:numCache>
                <c:formatCode>General</c:formatCode>
                <c:ptCount val="13"/>
                <c:pt idx="0">
                  <c:v>3.39E-2</c:v>
                </c:pt>
                <c:pt idx="1">
                  <c:v>2.2700000000000001E-2</c:v>
                </c:pt>
                <c:pt idx="2">
                  <c:v>3.9800000000000002E-2</c:v>
                </c:pt>
                <c:pt idx="3">
                  <c:v>0.2303</c:v>
                </c:pt>
                <c:pt idx="4">
                  <c:v>0.29559999999999997</c:v>
                </c:pt>
                <c:pt idx="5">
                  <c:v>0.1099</c:v>
                </c:pt>
                <c:pt idx="6">
                  <c:v>7.85E-2</c:v>
                </c:pt>
                <c:pt idx="7">
                  <c:v>4.4500000000000005E-2</c:v>
                </c:pt>
                <c:pt idx="8">
                  <c:v>2.9300000000000003E-2</c:v>
                </c:pt>
                <c:pt idx="9">
                  <c:v>2.18E-2</c:v>
                </c:pt>
                <c:pt idx="10">
                  <c:v>1.7600000000000001E-2</c:v>
                </c:pt>
                <c:pt idx="11">
                  <c:v>1.3999999999999999E-2</c:v>
                </c:pt>
                <c:pt idx="12">
                  <c:v>6.2100000000000002E-2</c:v>
                </c:pt>
              </c:numCache>
            </c:numRef>
          </c:val>
        </c:ser>
        <c:ser>
          <c:idx val="1"/>
          <c:order val="1"/>
          <c:tx>
            <c:v>Kvinnor</c:v>
          </c:tx>
          <c:spPr>
            <a:solidFill>
              <a:sysClr val="window" lastClr="FFFFFF">
                <a:lumMod val="50000"/>
              </a:sysClr>
            </a:solidFill>
          </c:spPr>
          <c:invertIfNegative val="0"/>
          <c:cat>
            <c:strRef>
              <c:f>'[1]prockl_tjm kön'!$M$7:$M$19</c:f>
              <c:strCache>
                <c:ptCount val="13"/>
                <c:pt idx="0">
                  <c:v>negativ</c:v>
                </c:pt>
                <c:pt idx="1">
                  <c:v>0</c:v>
                </c:pt>
                <c:pt idx="2">
                  <c:v>0-1%</c:v>
                </c:pt>
                <c:pt idx="3">
                  <c:v>1-2%</c:v>
                </c:pt>
                <c:pt idx="4">
                  <c:v>2-3%</c:v>
                </c:pt>
                <c:pt idx="5">
                  <c:v>3-4%</c:v>
                </c:pt>
                <c:pt idx="6">
                  <c:v>4-5%</c:v>
                </c:pt>
                <c:pt idx="7">
                  <c:v>5-6%</c:v>
                </c:pt>
                <c:pt idx="8">
                  <c:v>6-7%</c:v>
                </c:pt>
                <c:pt idx="9">
                  <c:v>7-8%</c:v>
                </c:pt>
                <c:pt idx="10">
                  <c:v>8-9%</c:v>
                </c:pt>
                <c:pt idx="11">
                  <c:v>9-10%</c:v>
                </c:pt>
                <c:pt idx="12">
                  <c:v>+10%</c:v>
                </c:pt>
              </c:strCache>
            </c:strRef>
          </c:cat>
          <c:val>
            <c:numRef>
              <c:f>'[1]prockl_tjm kön'!$L$7:$L$19</c:f>
              <c:numCache>
                <c:formatCode>General</c:formatCode>
                <c:ptCount val="13"/>
                <c:pt idx="0">
                  <c:v>2.3599999999999999E-2</c:v>
                </c:pt>
                <c:pt idx="1">
                  <c:v>2.0099999999999996E-2</c:v>
                </c:pt>
                <c:pt idx="2">
                  <c:v>3.0600000000000002E-2</c:v>
                </c:pt>
                <c:pt idx="3">
                  <c:v>0.1895</c:v>
                </c:pt>
                <c:pt idx="4">
                  <c:v>0.3397</c:v>
                </c:pt>
                <c:pt idx="5">
                  <c:v>0.1249</c:v>
                </c:pt>
                <c:pt idx="6">
                  <c:v>7.85E-2</c:v>
                </c:pt>
                <c:pt idx="7">
                  <c:v>4.6699999999999998E-2</c:v>
                </c:pt>
                <c:pt idx="8">
                  <c:v>3.1600000000000003E-2</c:v>
                </c:pt>
                <c:pt idx="9">
                  <c:v>2.2700000000000001E-2</c:v>
                </c:pt>
                <c:pt idx="10">
                  <c:v>1.9699999999999999E-2</c:v>
                </c:pt>
                <c:pt idx="11">
                  <c:v>1.44E-2</c:v>
                </c:pt>
                <c:pt idx="12">
                  <c:v>5.7999999999999996E-2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58969704"/>
        <c:axId val="458970096"/>
      </c:barChart>
      <c:catAx>
        <c:axId val="45896970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solidFill>
              <a:sysClr val="windowText" lastClr="000000"/>
            </a:solidFill>
          </a:ln>
        </c:spPr>
        <c:txPr>
          <a:bodyPr rot="-5400000" vert="horz"/>
          <a:lstStyle/>
          <a:p>
            <a:pPr>
              <a:defRPr/>
            </a:pPr>
            <a:endParaRPr lang="sv-SE"/>
          </a:p>
        </c:txPr>
        <c:crossAx val="458970096"/>
        <c:crosses val="autoZero"/>
        <c:auto val="1"/>
        <c:lblAlgn val="ctr"/>
        <c:lblOffset val="100"/>
        <c:noMultiLvlLbl val="0"/>
      </c:catAx>
      <c:valAx>
        <c:axId val="458970096"/>
        <c:scaling>
          <c:orientation val="minMax"/>
          <c:max val="0.5"/>
        </c:scaling>
        <c:delete val="0"/>
        <c:axPos val="l"/>
        <c:majorGridlines>
          <c:spPr>
            <a:ln>
              <a:solidFill>
                <a:sysClr val="windowText" lastClr="000000"/>
              </a:solidFill>
            </a:ln>
          </c:spPr>
        </c:majorGridlines>
        <c:numFmt formatCode="0%" sourceLinked="0"/>
        <c:majorTickMark val="out"/>
        <c:minorTickMark val="none"/>
        <c:tickLblPos val="nextTo"/>
        <c:spPr>
          <a:ln>
            <a:solidFill>
              <a:sysClr val="windowText" lastClr="000000"/>
            </a:solidFill>
          </a:ln>
        </c:spPr>
        <c:crossAx val="458969704"/>
        <c:crosses val="autoZero"/>
        <c:crossBetween val="between"/>
      </c:valAx>
      <c:spPr>
        <a:ln>
          <a:solidFill>
            <a:sysClr val="windowText" lastClr="000000"/>
          </a:solidFill>
        </a:ln>
      </c:spPr>
    </c:plotArea>
    <c:legend>
      <c:legendPos val="r"/>
      <c:layout>
        <c:manualLayout>
          <c:xMode val="edge"/>
          <c:yMode val="edge"/>
          <c:x val="0.79786822990418393"/>
          <c:y val="6.1267269639976231E-2"/>
          <c:w val="0.15999304403599485"/>
          <c:h val="0.10756270129960326"/>
        </c:manualLayout>
      </c:layout>
      <c:overlay val="0"/>
      <c:spPr>
        <a:solidFill>
          <a:srgbClr val="F79646">
            <a:lumMod val="40000"/>
            <a:lumOff val="60000"/>
          </a:srgbClr>
        </a:solidFill>
        <a:ln>
          <a:solidFill>
            <a:sysClr val="windowText" lastClr="000000"/>
          </a:solidFill>
        </a:ln>
      </c:sp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200" b="1">
          <a:latin typeface="Arial" pitchFamily="34" charset="0"/>
          <a:cs typeface="Arial" pitchFamily="34" charset="0"/>
        </a:defRPr>
      </a:pPr>
      <a:endParaRPr lang="sv-SE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7.0188529573600167E-2"/>
          <c:y val="0.10148043446900365"/>
          <c:w val="0.91134894887027695"/>
          <c:h val="0.82794664162659859"/>
        </c:manualLayout>
      </c:layout>
      <c:barChart>
        <c:barDir val="col"/>
        <c:grouping val="clustered"/>
        <c:varyColors val="0"/>
        <c:ser>
          <c:idx val="1"/>
          <c:order val="0"/>
          <c:tx>
            <c:v>Nominell löneutveckling</c:v>
          </c:tx>
          <c:spPr>
            <a:solidFill>
              <a:schemeClr val="bg1">
                <a:lumMod val="85000"/>
              </a:schemeClr>
            </a:solidFill>
            <a:ln>
              <a:solidFill>
                <a:schemeClr val="tx1">
                  <a:alpha val="98000"/>
                </a:schemeClr>
              </a:solidFill>
            </a:ln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/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[1]basår2000!$AL$51:$AL$55</c:f>
              <c:strCache>
                <c:ptCount val="5"/>
                <c:pt idx="0">
                  <c:v>2001-2003</c:v>
                </c:pt>
                <c:pt idx="1">
                  <c:v>2004-2006</c:v>
                </c:pt>
                <c:pt idx="2">
                  <c:v>2007-2009</c:v>
                </c:pt>
                <c:pt idx="3">
                  <c:v>2010-2012</c:v>
                </c:pt>
                <c:pt idx="4">
                  <c:v>2013-2015</c:v>
                </c:pt>
              </c:strCache>
            </c:strRef>
          </c:cat>
          <c:val>
            <c:numRef>
              <c:f>[1]basår2000!$AJ$51:$AJ$55</c:f>
              <c:numCache>
                <c:formatCode>General</c:formatCode>
                <c:ptCount val="5"/>
                <c:pt idx="0">
                  <c:v>3.5166666666666659E-2</c:v>
                </c:pt>
                <c:pt idx="1">
                  <c:v>3.1266666666666665E-2</c:v>
                </c:pt>
                <c:pt idx="2">
                  <c:v>3.6130000000000002E-2</c:v>
                </c:pt>
                <c:pt idx="3">
                  <c:v>2.6666666666666668E-2</c:v>
                </c:pt>
                <c:pt idx="4">
                  <c:v>2.2333333333333334E-2</c:v>
                </c:pt>
              </c:numCache>
            </c:numRef>
          </c:val>
        </c:ser>
        <c:ser>
          <c:idx val="0"/>
          <c:order val="1"/>
          <c:tx>
            <c:v>Real löneutveckling</c:v>
          </c:tx>
          <c:spPr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c:spPr>
          <c:invertIfNegative val="0"/>
          <c:dLbls>
            <c:dLbl>
              <c:idx val="4"/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sz="1200" b="1"/>
                  </a:pPr>
                  <a:endParaRPr lang="sv-S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/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[1]basår2000!$AL$51:$AL$55</c:f>
              <c:strCache>
                <c:ptCount val="5"/>
                <c:pt idx="0">
                  <c:v>2001-2003</c:v>
                </c:pt>
                <c:pt idx="1">
                  <c:v>2004-2006</c:v>
                </c:pt>
                <c:pt idx="2">
                  <c:v>2007-2009</c:v>
                </c:pt>
                <c:pt idx="3">
                  <c:v>2010-2012</c:v>
                </c:pt>
                <c:pt idx="4">
                  <c:v>2013-2015</c:v>
                </c:pt>
              </c:strCache>
            </c:strRef>
          </c:cat>
          <c:val>
            <c:numRef>
              <c:f>[1]basår2000!$AO$51:$AO$55</c:f>
              <c:numCache>
                <c:formatCode>General</c:formatCode>
                <c:ptCount val="5"/>
                <c:pt idx="0">
                  <c:v>1.3234507612314225E-2</c:v>
                </c:pt>
                <c:pt idx="1">
                  <c:v>2.3841430607783431E-2</c:v>
                </c:pt>
                <c:pt idx="2">
                  <c:v>1.8802571089198732E-2</c:v>
                </c:pt>
                <c:pt idx="3">
                  <c:v>9.8885655884618506E-3</c:v>
                </c:pt>
                <c:pt idx="4">
                  <c:v>2.3259626713483767E-2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411365752"/>
        <c:axId val="409407600"/>
      </c:barChart>
      <c:catAx>
        <c:axId val="41136575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low"/>
        <c:spPr>
          <a:ln>
            <a:solidFill>
              <a:sysClr val="windowText" lastClr="000000"/>
            </a:solidFill>
          </a:ln>
        </c:spPr>
        <c:txPr>
          <a:bodyPr/>
          <a:lstStyle/>
          <a:p>
            <a:pPr>
              <a:defRPr sz="1200" b="1"/>
            </a:pPr>
            <a:endParaRPr lang="sv-SE"/>
          </a:p>
        </c:txPr>
        <c:crossAx val="409407600"/>
        <c:crossesAt val="0"/>
        <c:auto val="1"/>
        <c:lblAlgn val="ctr"/>
        <c:lblOffset val="100"/>
        <c:noMultiLvlLbl val="0"/>
      </c:catAx>
      <c:valAx>
        <c:axId val="409407600"/>
        <c:scaling>
          <c:orientation val="minMax"/>
          <c:min val="-5.000000000000001E-3"/>
        </c:scaling>
        <c:delete val="0"/>
        <c:axPos val="l"/>
        <c:majorGridlines>
          <c:spPr>
            <a:ln>
              <a:solidFill>
                <a:sysClr val="windowText" lastClr="000000"/>
              </a:solidFill>
            </a:ln>
          </c:spPr>
        </c:majorGridlines>
        <c:numFmt formatCode="0.0%" sourceLinked="0"/>
        <c:majorTickMark val="out"/>
        <c:minorTickMark val="none"/>
        <c:tickLblPos val="nextTo"/>
        <c:spPr>
          <a:ln>
            <a:solidFill>
              <a:sysClr val="windowText" lastClr="000000"/>
            </a:solidFill>
          </a:ln>
        </c:spPr>
        <c:txPr>
          <a:bodyPr/>
          <a:lstStyle/>
          <a:p>
            <a:pPr>
              <a:defRPr sz="1200" b="1"/>
            </a:pPr>
            <a:endParaRPr lang="sv-SE"/>
          </a:p>
        </c:txPr>
        <c:crossAx val="411365752"/>
        <c:crosses val="autoZero"/>
        <c:crossBetween val="between"/>
        <c:majorUnit val="1.0000000000000002E-2"/>
        <c:minorUnit val="1.0000000000000002E-3"/>
      </c:valAx>
      <c:spPr>
        <a:ln>
          <a:solidFill>
            <a:sysClr val="windowText" lastClr="000000"/>
          </a:solidFill>
        </a:ln>
      </c:spPr>
    </c:plotArea>
    <c:legend>
      <c:legendPos val="r"/>
      <c:layout>
        <c:manualLayout>
          <c:xMode val="edge"/>
          <c:yMode val="edge"/>
          <c:x val="0.72024726640159042"/>
          <c:y val="0.1419815312624452"/>
          <c:w val="0.2570179014443788"/>
          <c:h val="0.16359062063217841"/>
        </c:manualLayout>
      </c:layout>
      <c:overlay val="0"/>
      <c:spPr>
        <a:solidFill>
          <a:srgbClr val="F79646">
            <a:lumMod val="40000"/>
            <a:lumOff val="60000"/>
          </a:srgbClr>
        </a:solidFill>
        <a:ln>
          <a:solidFill>
            <a:sysClr val="windowText" lastClr="000000"/>
          </a:solidFill>
        </a:ln>
      </c:spPr>
      <c:txPr>
        <a:bodyPr/>
        <a:lstStyle/>
        <a:p>
          <a:pPr>
            <a:defRPr sz="1200" b="1"/>
          </a:pPr>
          <a:endParaRPr lang="sv-SE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400">
          <a:latin typeface="Arial" pitchFamily="34" charset="0"/>
          <a:cs typeface="Arial" pitchFamily="34" charset="0"/>
        </a:defRPr>
      </a:pPr>
      <a:endParaRPr lang="sv-SE"/>
    </a:p>
  </c:txPr>
  <c:externalData r:id="rId2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23445076679340221"/>
          <c:y val="5.2921719955898568E-2"/>
          <c:w val="0.71580031414759515"/>
          <c:h val="0.86213162715189817"/>
        </c:manualLayout>
      </c:layout>
      <c:barChart>
        <c:barDir val="bar"/>
        <c:grouping val="stacked"/>
        <c:varyColors val="0"/>
        <c:ser>
          <c:idx val="0"/>
          <c:order val="0"/>
          <c:spPr>
            <a:noFill/>
          </c:spPr>
          <c:invertIfNegative val="0"/>
          <c:cat>
            <c:strRef>
              <c:f>([1]Blad5!$G$13,[1]Blad5!$K$13,[1]Blad5!$O$13,[1]Blad5!$S$13)</c:f>
              <c:strCache>
                <c:ptCount val="4"/>
                <c:pt idx="0">
                  <c:v>arbetare män</c:v>
                </c:pt>
                <c:pt idx="1">
                  <c:v>arbetare kvinnor</c:v>
                </c:pt>
                <c:pt idx="2">
                  <c:v>tjänstemän män</c:v>
                </c:pt>
                <c:pt idx="3">
                  <c:v>tjänstemän kvinnor</c:v>
                </c:pt>
              </c:strCache>
            </c:strRef>
          </c:cat>
          <c:val>
            <c:numRef>
              <c:f>([1]Blad5!$H$14,[1]Blad5!$L$14,[1]Blad5!$P$14,[1]Blad5!$T$14)</c:f>
              <c:numCache>
                <c:formatCode>General</c:formatCode>
                <c:ptCount val="4"/>
                <c:pt idx="0">
                  <c:v>5.3299999999999997E-3</c:v>
                </c:pt>
                <c:pt idx="1">
                  <c:v>6.5799999999999999E-3</c:v>
                </c:pt>
                <c:pt idx="2">
                  <c:v>1.023E-2</c:v>
                </c:pt>
                <c:pt idx="3">
                  <c:v>1.32E-2</c:v>
                </c:pt>
              </c:numCache>
            </c:numRef>
          </c:val>
        </c:ser>
        <c:ser>
          <c:idx val="1"/>
          <c:order val="1"/>
          <c:spPr>
            <a:noFill/>
          </c:spPr>
          <c:invertIfNegative val="0"/>
          <c:errBars>
            <c:errBarType val="minus"/>
            <c:errValType val="cust"/>
            <c:noEndCap val="0"/>
            <c:plus>
              <c:numLit>
                <c:formatCode>General</c:formatCode>
                <c:ptCount val="1"/>
                <c:pt idx="0">
                  <c:v>1</c:v>
                </c:pt>
              </c:numLit>
            </c:plus>
            <c:minus>
              <c:numRef>
                <c:f>([1]Blad5!$H$15,[1]Blad5!$L$15,[1]Blad5!$P$15,[1]Blad5!$T$15)</c:f>
                <c:numCache>
                  <c:formatCode>General</c:formatCode>
                  <c:ptCount val="4"/>
                  <c:pt idx="0">
                    <c:v>1.41E-2</c:v>
                  </c:pt>
                  <c:pt idx="1">
                    <c:v>1.37E-2</c:v>
                  </c:pt>
                  <c:pt idx="2">
                    <c:v>7.7599999999999995E-3</c:v>
                  </c:pt>
                  <c:pt idx="3">
                    <c:v>6.409999999999999E-3</c:v>
                  </c:pt>
                </c:numCache>
              </c:numRef>
            </c:minus>
          </c:errBars>
          <c:cat>
            <c:strRef>
              <c:f>([1]Blad5!$G$13,[1]Blad5!$K$13,[1]Blad5!$O$13,[1]Blad5!$S$13)</c:f>
              <c:strCache>
                <c:ptCount val="4"/>
                <c:pt idx="0">
                  <c:v>arbetare män</c:v>
                </c:pt>
                <c:pt idx="1">
                  <c:v>arbetare kvinnor</c:v>
                </c:pt>
                <c:pt idx="2">
                  <c:v>tjänstemän män</c:v>
                </c:pt>
                <c:pt idx="3">
                  <c:v>tjänstemän kvinnor</c:v>
                </c:pt>
              </c:strCache>
            </c:strRef>
          </c:cat>
          <c:val>
            <c:numRef>
              <c:f>([1]Blad5!$H$15,[1]Blad5!$L$15,[1]Blad5!$P$15,[1]Blad5!$T$15)</c:f>
              <c:numCache>
                <c:formatCode>General</c:formatCode>
                <c:ptCount val="4"/>
                <c:pt idx="0">
                  <c:v>1.41E-2</c:v>
                </c:pt>
                <c:pt idx="1">
                  <c:v>1.37E-2</c:v>
                </c:pt>
                <c:pt idx="2">
                  <c:v>7.7599999999999995E-3</c:v>
                </c:pt>
                <c:pt idx="3">
                  <c:v>6.409999999999999E-3</c:v>
                </c:pt>
              </c:numCache>
            </c:numRef>
          </c:val>
        </c:ser>
        <c:ser>
          <c:idx val="2"/>
          <c:order val="2"/>
          <c:spPr>
            <a:solidFill>
              <a:schemeClr val="bg1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([1]Blad5!$G$13,[1]Blad5!$K$13,[1]Blad5!$O$13,[1]Blad5!$S$13)</c:f>
              <c:strCache>
                <c:ptCount val="4"/>
                <c:pt idx="0">
                  <c:v>arbetare män</c:v>
                </c:pt>
                <c:pt idx="1">
                  <c:v>arbetare kvinnor</c:v>
                </c:pt>
                <c:pt idx="2">
                  <c:v>tjänstemän män</c:v>
                </c:pt>
                <c:pt idx="3">
                  <c:v>tjänstemän kvinnor</c:v>
                </c:pt>
              </c:strCache>
            </c:strRef>
          </c:cat>
          <c:val>
            <c:numRef>
              <c:f>([1]Blad5!$H$16,[1]Blad5!$L$16,[1]Blad5!$P$16,[1]Blad5!$T$16)</c:f>
              <c:numCache>
                <c:formatCode>General</c:formatCode>
                <c:ptCount val="4"/>
                <c:pt idx="0">
                  <c:v>4.9100000000000012E-3</c:v>
                </c:pt>
                <c:pt idx="1">
                  <c:v>4.7300000000000016E-3</c:v>
                </c:pt>
                <c:pt idx="2">
                  <c:v>6.2199999999999998E-3</c:v>
                </c:pt>
                <c:pt idx="3">
                  <c:v>5.6900000000000006E-3</c:v>
                </c:pt>
              </c:numCache>
            </c:numRef>
          </c:val>
        </c:ser>
        <c:ser>
          <c:idx val="3"/>
          <c:order val="3"/>
          <c:spPr>
            <a:solidFill>
              <a:schemeClr val="bg1"/>
            </a:solidFill>
            <a:ln>
              <a:solidFill>
                <a:schemeClr val="tx1"/>
              </a:solidFill>
            </a:ln>
          </c:spPr>
          <c:invertIfNegative val="0"/>
          <c:errBars>
            <c:errBarType val="plus"/>
            <c:errValType val="cust"/>
            <c:noEndCap val="0"/>
            <c:plus>
              <c:numRef>
                <c:f>([1]Blad5!$H$18,[1]Blad5!$L$18,[1]Blad5!$P$18,[1]Blad5!$T$18)</c:f>
                <c:numCache>
                  <c:formatCode>General</c:formatCode>
                  <c:ptCount val="4"/>
                  <c:pt idx="0">
                    <c:v>2.4469999999999999E-2</c:v>
                  </c:pt>
                  <c:pt idx="1">
                    <c:v>2.3359999999999999E-2</c:v>
                  </c:pt>
                  <c:pt idx="2">
                    <c:v>3.4810000000000001E-2</c:v>
                  </c:pt>
                  <c:pt idx="3">
                    <c:v>3.4029999999999991E-2</c:v>
                  </c:pt>
                </c:numCache>
              </c:numRef>
            </c:plus>
            <c:minus>
              <c:numLit>
                <c:formatCode>General</c:formatCode>
                <c:ptCount val="1"/>
                <c:pt idx="0">
                  <c:v>1</c:v>
                </c:pt>
              </c:numLit>
            </c:minus>
          </c:errBars>
          <c:cat>
            <c:strRef>
              <c:f>([1]Blad5!$G$13,[1]Blad5!$K$13,[1]Blad5!$O$13,[1]Blad5!$S$13)</c:f>
              <c:strCache>
                <c:ptCount val="4"/>
                <c:pt idx="0">
                  <c:v>arbetare män</c:v>
                </c:pt>
                <c:pt idx="1">
                  <c:v>arbetare kvinnor</c:v>
                </c:pt>
                <c:pt idx="2">
                  <c:v>tjänstemän män</c:v>
                </c:pt>
                <c:pt idx="3">
                  <c:v>tjänstemän kvinnor</c:v>
                </c:pt>
              </c:strCache>
            </c:strRef>
          </c:cat>
          <c:val>
            <c:numRef>
              <c:f>([1]Blad5!$H$17,[1]Blad5!$L$17,[1]Blad5!$P$17,[1]Blad5!$T$17)</c:f>
              <c:numCache>
                <c:formatCode>General</c:formatCode>
                <c:ptCount val="4"/>
                <c:pt idx="0">
                  <c:v>1.0079999999999999E-2</c:v>
                </c:pt>
                <c:pt idx="1">
                  <c:v>9.1500000000000019E-3</c:v>
                </c:pt>
                <c:pt idx="2">
                  <c:v>1.7900000000000003E-2</c:v>
                </c:pt>
                <c:pt idx="3">
                  <c:v>1.6860000000000003E-2</c:v>
                </c:pt>
              </c:numCache>
            </c:numRef>
          </c:val>
        </c:ser>
        <c:ser>
          <c:idx val="4"/>
          <c:order val="4"/>
          <c:spPr>
            <a:noFill/>
          </c:spPr>
          <c:invertIfNegative val="0"/>
          <c:cat>
            <c:strRef>
              <c:f>([1]Blad5!$G$13,[1]Blad5!$K$13,[1]Blad5!$O$13,[1]Blad5!$S$13)</c:f>
              <c:strCache>
                <c:ptCount val="4"/>
                <c:pt idx="0">
                  <c:v>arbetare män</c:v>
                </c:pt>
                <c:pt idx="1">
                  <c:v>arbetare kvinnor</c:v>
                </c:pt>
                <c:pt idx="2">
                  <c:v>tjänstemän män</c:v>
                </c:pt>
                <c:pt idx="3">
                  <c:v>tjänstemän kvinnor</c:v>
                </c:pt>
              </c:strCache>
            </c:strRef>
          </c:cat>
          <c:val>
            <c:numRef>
              <c:f>([1]Blad5!$H$18,[1]Blad5!$L$18,[1]Blad5!$P$18,[1]Blad5!$T$18)</c:f>
              <c:numCache>
                <c:formatCode>General</c:formatCode>
                <c:ptCount val="4"/>
                <c:pt idx="0">
                  <c:v>2.4469999999999999E-2</c:v>
                </c:pt>
                <c:pt idx="1">
                  <c:v>2.3359999999999999E-2</c:v>
                </c:pt>
                <c:pt idx="2">
                  <c:v>3.4810000000000001E-2</c:v>
                </c:pt>
                <c:pt idx="3">
                  <c:v>3.4029999999999991E-2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58970880"/>
        <c:axId val="458971272"/>
      </c:barChart>
      <c:scatterChart>
        <c:scatterStyle val="lineMarker"/>
        <c:varyColors val="0"/>
        <c:ser>
          <c:idx val="5"/>
          <c:order val="5"/>
          <c:spPr>
            <a:ln w="28575">
              <a:noFill/>
            </a:ln>
          </c:spPr>
          <c:xVal>
            <c:numRef>
              <c:f>([1]Blad5!$G$19,[1]Blad5!$K$19,[1]Blad5!$O$19,[1]Blad5!$S$19)</c:f>
              <c:numCache>
                <c:formatCode>General</c:formatCode>
                <c:ptCount val="4"/>
                <c:pt idx="0">
                  <c:v>2.844E-2</c:v>
                </c:pt>
                <c:pt idx="1">
                  <c:v>2.8910000000000002E-2</c:v>
                </c:pt>
                <c:pt idx="2">
                  <c:v>3.5029999999999999E-2</c:v>
                </c:pt>
                <c:pt idx="3">
                  <c:v>3.601E-2</c:v>
                </c:pt>
              </c:numCache>
            </c:numRef>
          </c:xVal>
          <c:yVal>
            <c:numRef>
              <c:f>([1]Blad5!$G$20,[1]Blad5!$K$20,[1]Blad5!$O$20,[1]Blad5!$S$20)</c:f>
              <c:numCache>
                <c:formatCode>General</c:formatCode>
                <c:ptCount val="4"/>
                <c:pt idx="0">
                  <c:v>0.5</c:v>
                </c:pt>
                <c:pt idx="1">
                  <c:v>1.5</c:v>
                </c:pt>
                <c:pt idx="2">
                  <c:v>2.5</c:v>
                </c:pt>
                <c:pt idx="3">
                  <c:v>3.5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58972056"/>
        <c:axId val="458971664"/>
      </c:scatterChart>
      <c:catAx>
        <c:axId val="458970880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ln>
            <a:solidFill>
              <a:sysClr val="windowText" lastClr="000000"/>
            </a:solidFill>
          </a:ln>
        </c:spPr>
        <c:txPr>
          <a:bodyPr/>
          <a:lstStyle/>
          <a:p>
            <a:pPr>
              <a:defRPr sz="1200" b="1"/>
            </a:pPr>
            <a:endParaRPr lang="sv-SE"/>
          </a:p>
        </c:txPr>
        <c:crossAx val="458971272"/>
        <c:crosses val="autoZero"/>
        <c:auto val="1"/>
        <c:lblAlgn val="ctr"/>
        <c:lblOffset val="100"/>
        <c:noMultiLvlLbl val="0"/>
      </c:catAx>
      <c:valAx>
        <c:axId val="458971272"/>
        <c:scaling>
          <c:orientation val="minMax"/>
        </c:scaling>
        <c:delete val="0"/>
        <c:axPos val="b"/>
        <c:majorGridlines>
          <c:spPr>
            <a:ln>
              <a:solidFill>
                <a:sysClr val="windowText" lastClr="000000"/>
              </a:solidFill>
            </a:ln>
          </c:spPr>
        </c:majorGridlines>
        <c:numFmt formatCode="0.0%" sourceLinked="0"/>
        <c:majorTickMark val="out"/>
        <c:minorTickMark val="none"/>
        <c:tickLblPos val="nextTo"/>
        <c:spPr>
          <a:ln>
            <a:solidFill>
              <a:sysClr val="windowText" lastClr="000000"/>
            </a:solidFill>
          </a:ln>
        </c:spPr>
        <c:txPr>
          <a:bodyPr/>
          <a:lstStyle/>
          <a:p>
            <a:pPr>
              <a:defRPr sz="1200" b="1"/>
            </a:pPr>
            <a:endParaRPr lang="sv-SE"/>
          </a:p>
        </c:txPr>
        <c:crossAx val="458970880"/>
        <c:crosses val="autoZero"/>
        <c:crossBetween val="between"/>
      </c:valAx>
      <c:valAx>
        <c:axId val="458971664"/>
        <c:scaling>
          <c:orientation val="minMax"/>
        </c:scaling>
        <c:delete val="1"/>
        <c:axPos val="r"/>
        <c:numFmt formatCode="General" sourceLinked="1"/>
        <c:majorTickMark val="out"/>
        <c:minorTickMark val="none"/>
        <c:tickLblPos val="nextTo"/>
        <c:crossAx val="458972056"/>
        <c:crosses val="max"/>
        <c:crossBetween val="midCat"/>
      </c:valAx>
      <c:valAx>
        <c:axId val="45897205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58971664"/>
        <c:crosses val="autoZero"/>
        <c:crossBetween val="midCat"/>
      </c:valAx>
      <c:spPr>
        <a:ln>
          <a:solidFill>
            <a:sysClr val="windowText" lastClr="000000"/>
          </a:solidFill>
        </a:ln>
      </c:spPr>
    </c:plotArea>
    <c:plotVisOnly val="1"/>
    <c:dispBlanksAs val="gap"/>
    <c:showDLblsOverMax val="0"/>
  </c:chart>
  <c:spPr>
    <a:ln>
      <a:noFill/>
    </a:ln>
  </c:spPr>
  <c:txPr>
    <a:bodyPr/>
    <a:lstStyle/>
    <a:p>
      <a:pPr>
        <a:defRPr>
          <a:latin typeface="Arial" pitchFamily="34" charset="0"/>
          <a:cs typeface="Arial" pitchFamily="34" charset="0"/>
        </a:defRPr>
      </a:pPr>
      <a:endParaRPr lang="sv-SE"/>
    </a:p>
  </c:txPr>
  <c:externalData r:id="rId2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0907519482715866"/>
          <c:y val="3.9927862696318428E-2"/>
          <c:w val="0.87005394255880086"/>
          <c:h val="0.84782174196487126"/>
        </c:manualLayout>
      </c:layout>
      <c:lineChart>
        <c:grouping val="standard"/>
        <c:varyColors val="0"/>
        <c:ser>
          <c:idx val="0"/>
          <c:order val="0"/>
          <c:tx>
            <c:strRef>
              <c:f>[1]sammanställning!$M$16</c:f>
              <c:strCache>
                <c:ptCount val="1"/>
                <c:pt idx="0">
                  <c:v>2000</c:v>
                </c:pt>
              </c:strCache>
            </c:strRef>
          </c:tx>
          <c:spPr>
            <a:ln w="31750">
              <a:solidFill>
                <a:srgbClr val="C0504D">
                  <a:lumMod val="75000"/>
                </a:srgbClr>
              </a:solidFill>
            </a:ln>
          </c:spPr>
          <c:marker>
            <c:symbol val="none"/>
          </c:marker>
          <c:cat>
            <c:strRef>
              <c:f>[1]sammanställning!$L$17:$L$63</c:f>
              <c:strCache>
                <c:ptCount val="47"/>
                <c:pt idx="0">
                  <c:v>18</c:v>
                </c:pt>
                <c:pt idx="1">
                  <c:v>19</c:v>
                </c:pt>
                <c:pt idx="2">
                  <c:v>20</c:v>
                </c:pt>
                <c:pt idx="3">
                  <c:v>21</c:v>
                </c:pt>
                <c:pt idx="4">
                  <c:v>22</c:v>
                </c:pt>
                <c:pt idx="5">
                  <c:v>23</c:v>
                </c:pt>
                <c:pt idx="6">
                  <c:v>24</c:v>
                </c:pt>
                <c:pt idx="7">
                  <c:v>25</c:v>
                </c:pt>
                <c:pt idx="8">
                  <c:v>26</c:v>
                </c:pt>
                <c:pt idx="9">
                  <c:v>27</c:v>
                </c:pt>
                <c:pt idx="10">
                  <c:v>28</c:v>
                </c:pt>
                <c:pt idx="11">
                  <c:v>29</c:v>
                </c:pt>
                <c:pt idx="12">
                  <c:v>30</c:v>
                </c:pt>
                <c:pt idx="13">
                  <c:v>31</c:v>
                </c:pt>
                <c:pt idx="14">
                  <c:v>32</c:v>
                </c:pt>
                <c:pt idx="15">
                  <c:v>33</c:v>
                </c:pt>
                <c:pt idx="16">
                  <c:v>34</c:v>
                </c:pt>
                <c:pt idx="17">
                  <c:v>35</c:v>
                </c:pt>
                <c:pt idx="18">
                  <c:v>36</c:v>
                </c:pt>
                <c:pt idx="19">
                  <c:v>37</c:v>
                </c:pt>
                <c:pt idx="20">
                  <c:v>38</c:v>
                </c:pt>
                <c:pt idx="21">
                  <c:v>39</c:v>
                </c:pt>
                <c:pt idx="22">
                  <c:v>40</c:v>
                </c:pt>
                <c:pt idx="23">
                  <c:v>41</c:v>
                </c:pt>
                <c:pt idx="24">
                  <c:v>42</c:v>
                </c:pt>
                <c:pt idx="25">
                  <c:v>43</c:v>
                </c:pt>
                <c:pt idx="26">
                  <c:v>44</c:v>
                </c:pt>
                <c:pt idx="27">
                  <c:v>45</c:v>
                </c:pt>
                <c:pt idx="28">
                  <c:v>46</c:v>
                </c:pt>
                <c:pt idx="29">
                  <c:v>47</c:v>
                </c:pt>
                <c:pt idx="30">
                  <c:v>48</c:v>
                </c:pt>
                <c:pt idx="31">
                  <c:v>49</c:v>
                </c:pt>
                <c:pt idx="32">
                  <c:v>50</c:v>
                </c:pt>
                <c:pt idx="33">
                  <c:v>51</c:v>
                </c:pt>
                <c:pt idx="34">
                  <c:v>52</c:v>
                </c:pt>
                <c:pt idx="35">
                  <c:v>53</c:v>
                </c:pt>
                <c:pt idx="36">
                  <c:v>54</c:v>
                </c:pt>
                <c:pt idx="37">
                  <c:v>55</c:v>
                </c:pt>
                <c:pt idx="38">
                  <c:v>56</c:v>
                </c:pt>
                <c:pt idx="39">
                  <c:v>57</c:v>
                </c:pt>
                <c:pt idx="40">
                  <c:v>58</c:v>
                </c:pt>
                <c:pt idx="41">
                  <c:v>59</c:v>
                </c:pt>
                <c:pt idx="42">
                  <c:v>60</c:v>
                </c:pt>
                <c:pt idx="43">
                  <c:v>61</c:v>
                </c:pt>
                <c:pt idx="44">
                  <c:v>62</c:v>
                </c:pt>
                <c:pt idx="45">
                  <c:v>63</c:v>
                </c:pt>
                <c:pt idx="46">
                  <c:v>64+</c:v>
                </c:pt>
              </c:strCache>
            </c:strRef>
          </c:cat>
          <c:val>
            <c:numRef>
              <c:f>[1]sammanställning!$M$17:$M$63</c:f>
              <c:numCache>
                <c:formatCode>General</c:formatCode>
                <c:ptCount val="47"/>
                <c:pt idx="0">
                  <c:v>9.9485593159635908E-4</c:v>
                </c:pt>
                <c:pt idx="1">
                  <c:v>6.8021616229681729E-3</c:v>
                </c:pt>
                <c:pt idx="2">
                  <c:v>1.0648937891807427E-2</c:v>
                </c:pt>
                <c:pt idx="3">
                  <c:v>1.2296419314530998E-2</c:v>
                </c:pt>
                <c:pt idx="4">
                  <c:v>1.3458411042635546E-2</c:v>
                </c:pt>
                <c:pt idx="5">
                  <c:v>1.5124463109415582E-2</c:v>
                </c:pt>
                <c:pt idx="6">
                  <c:v>1.7790677006093825E-2</c:v>
                </c:pt>
                <c:pt idx="7">
                  <c:v>2.0783203648335673E-2</c:v>
                </c:pt>
                <c:pt idx="8">
                  <c:v>2.2398849681248161E-2</c:v>
                </c:pt>
                <c:pt idx="9">
                  <c:v>2.3239834562090948E-2</c:v>
                </c:pt>
                <c:pt idx="10">
                  <c:v>2.4518556052836135E-2</c:v>
                </c:pt>
                <c:pt idx="11">
                  <c:v>2.7288234966400399E-2</c:v>
                </c:pt>
                <c:pt idx="12">
                  <c:v>2.788249557620729E-2</c:v>
                </c:pt>
                <c:pt idx="13">
                  <c:v>2.902326371110445E-2</c:v>
                </c:pt>
                <c:pt idx="14">
                  <c:v>3.0676051032129868E-2</c:v>
                </c:pt>
                <c:pt idx="15">
                  <c:v>3.2352714895513598E-2</c:v>
                </c:pt>
                <c:pt idx="16">
                  <c:v>3.2310267709098818E-2</c:v>
                </c:pt>
                <c:pt idx="17">
                  <c:v>3.1564788997689282E-2</c:v>
                </c:pt>
                <c:pt idx="18">
                  <c:v>3.1437447438444947E-2</c:v>
                </c:pt>
                <c:pt idx="19">
                  <c:v>2.8593485948654823E-2</c:v>
                </c:pt>
                <c:pt idx="20">
                  <c:v>2.6179302221314323E-2</c:v>
                </c:pt>
                <c:pt idx="21">
                  <c:v>2.5163222696510577E-2</c:v>
                </c:pt>
                <c:pt idx="22">
                  <c:v>2.4651203510382316E-2</c:v>
                </c:pt>
                <c:pt idx="23">
                  <c:v>2.4245302290291003E-2</c:v>
                </c:pt>
                <c:pt idx="24">
                  <c:v>2.3722671307559048E-2</c:v>
                </c:pt>
                <c:pt idx="25">
                  <c:v>2.4343461408875177E-2</c:v>
                </c:pt>
                <c:pt idx="26">
                  <c:v>2.4688344798495247E-2</c:v>
                </c:pt>
                <c:pt idx="27">
                  <c:v>2.3698794765200735E-2</c:v>
                </c:pt>
                <c:pt idx="28">
                  <c:v>2.3218610968883561E-2</c:v>
                </c:pt>
                <c:pt idx="29">
                  <c:v>2.4030413409066188E-2</c:v>
                </c:pt>
                <c:pt idx="30">
                  <c:v>2.3009027985960592E-2</c:v>
                </c:pt>
                <c:pt idx="31">
                  <c:v>2.3184122629921554E-2</c:v>
                </c:pt>
                <c:pt idx="32">
                  <c:v>2.3531658968692547E-2</c:v>
                </c:pt>
                <c:pt idx="33">
                  <c:v>2.4025107510764341E-2</c:v>
                </c:pt>
                <c:pt idx="34">
                  <c:v>2.4929763171229299E-2</c:v>
                </c:pt>
                <c:pt idx="35">
                  <c:v>2.4319584866516863E-2</c:v>
                </c:pt>
                <c:pt idx="36">
                  <c:v>2.5054451781322706E-2</c:v>
                </c:pt>
                <c:pt idx="37">
                  <c:v>2.4651203510382316E-2</c:v>
                </c:pt>
                <c:pt idx="38">
                  <c:v>2.4027760459915264E-2</c:v>
                </c:pt>
                <c:pt idx="39">
                  <c:v>2.1987642562854997E-2</c:v>
                </c:pt>
                <c:pt idx="40">
                  <c:v>1.9597335377872813E-2</c:v>
                </c:pt>
                <c:pt idx="41">
                  <c:v>1.6488078972990323E-2</c:v>
                </c:pt>
                <c:pt idx="42">
                  <c:v>1.3938594838952722E-2</c:v>
                </c:pt>
                <c:pt idx="43">
                  <c:v>1.0709955722278671E-2</c:v>
                </c:pt>
                <c:pt idx="44">
                  <c:v>7.8208940969228449E-3</c:v>
                </c:pt>
                <c:pt idx="45">
                  <c:v>5.6162933525053128E-3</c:v>
                </c:pt>
                <c:pt idx="46">
                  <c:v>3.9820766755363597E-3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[1]sammanställning!$N$16</c:f>
              <c:strCache>
                <c:ptCount val="1"/>
                <c:pt idx="0">
                  <c:v>2015</c:v>
                </c:pt>
              </c:strCache>
            </c:strRef>
          </c:tx>
          <c:spPr>
            <a:ln w="31750">
              <a:solidFill>
                <a:srgbClr val="C0504D">
                  <a:lumMod val="60000"/>
                  <a:lumOff val="40000"/>
                </a:srgbClr>
              </a:solidFill>
            </a:ln>
          </c:spPr>
          <c:marker>
            <c:symbol val="none"/>
          </c:marker>
          <c:cat>
            <c:strRef>
              <c:f>[1]sammanställning!$L$17:$L$63</c:f>
              <c:strCache>
                <c:ptCount val="47"/>
                <c:pt idx="0">
                  <c:v>18</c:v>
                </c:pt>
                <c:pt idx="1">
                  <c:v>19</c:v>
                </c:pt>
                <c:pt idx="2">
                  <c:v>20</c:v>
                </c:pt>
                <c:pt idx="3">
                  <c:v>21</c:v>
                </c:pt>
                <c:pt idx="4">
                  <c:v>22</c:v>
                </c:pt>
                <c:pt idx="5">
                  <c:v>23</c:v>
                </c:pt>
                <c:pt idx="6">
                  <c:v>24</c:v>
                </c:pt>
                <c:pt idx="7">
                  <c:v>25</c:v>
                </c:pt>
                <c:pt idx="8">
                  <c:v>26</c:v>
                </c:pt>
                <c:pt idx="9">
                  <c:v>27</c:v>
                </c:pt>
                <c:pt idx="10">
                  <c:v>28</c:v>
                </c:pt>
                <c:pt idx="11">
                  <c:v>29</c:v>
                </c:pt>
                <c:pt idx="12">
                  <c:v>30</c:v>
                </c:pt>
                <c:pt idx="13">
                  <c:v>31</c:v>
                </c:pt>
                <c:pt idx="14">
                  <c:v>32</c:v>
                </c:pt>
                <c:pt idx="15">
                  <c:v>33</c:v>
                </c:pt>
                <c:pt idx="16">
                  <c:v>34</c:v>
                </c:pt>
                <c:pt idx="17">
                  <c:v>35</c:v>
                </c:pt>
                <c:pt idx="18">
                  <c:v>36</c:v>
                </c:pt>
                <c:pt idx="19">
                  <c:v>37</c:v>
                </c:pt>
                <c:pt idx="20">
                  <c:v>38</c:v>
                </c:pt>
                <c:pt idx="21">
                  <c:v>39</c:v>
                </c:pt>
                <c:pt idx="22">
                  <c:v>40</c:v>
                </c:pt>
                <c:pt idx="23">
                  <c:v>41</c:v>
                </c:pt>
                <c:pt idx="24">
                  <c:v>42</c:v>
                </c:pt>
                <c:pt idx="25">
                  <c:v>43</c:v>
                </c:pt>
                <c:pt idx="26">
                  <c:v>44</c:v>
                </c:pt>
                <c:pt idx="27">
                  <c:v>45</c:v>
                </c:pt>
                <c:pt idx="28">
                  <c:v>46</c:v>
                </c:pt>
                <c:pt idx="29">
                  <c:v>47</c:v>
                </c:pt>
                <c:pt idx="30">
                  <c:v>48</c:v>
                </c:pt>
                <c:pt idx="31">
                  <c:v>49</c:v>
                </c:pt>
                <c:pt idx="32">
                  <c:v>50</c:v>
                </c:pt>
                <c:pt idx="33">
                  <c:v>51</c:v>
                </c:pt>
                <c:pt idx="34">
                  <c:v>52</c:v>
                </c:pt>
                <c:pt idx="35">
                  <c:v>53</c:v>
                </c:pt>
                <c:pt idx="36">
                  <c:v>54</c:v>
                </c:pt>
                <c:pt idx="37">
                  <c:v>55</c:v>
                </c:pt>
                <c:pt idx="38">
                  <c:v>56</c:v>
                </c:pt>
                <c:pt idx="39">
                  <c:v>57</c:v>
                </c:pt>
                <c:pt idx="40">
                  <c:v>58</c:v>
                </c:pt>
                <c:pt idx="41">
                  <c:v>59</c:v>
                </c:pt>
                <c:pt idx="42">
                  <c:v>60</c:v>
                </c:pt>
                <c:pt idx="43">
                  <c:v>61</c:v>
                </c:pt>
                <c:pt idx="44">
                  <c:v>62</c:v>
                </c:pt>
                <c:pt idx="45">
                  <c:v>63</c:v>
                </c:pt>
                <c:pt idx="46">
                  <c:v>64+</c:v>
                </c:pt>
              </c:strCache>
            </c:strRef>
          </c:cat>
          <c:val>
            <c:numRef>
              <c:f>[1]sammanställning!$N$17:$N$63</c:f>
              <c:numCache>
                <c:formatCode>General</c:formatCode>
                <c:ptCount val="47"/>
                <c:pt idx="0">
                  <c:v>9.2475804691100495E-4</c:v>
                </c:pt>
                <c:pt idx="1">
                  <c:v>5.0058214277051444E-3</c:v>
                </c:pt>
                <c:pt idx="2">
                  <c:v>7.6224319014238243E-3</c:v>
                </c:pt>
                <c:pt idx="3">
                  <c:v>9.520459892788706E-3</c:v>
                </c:pt>
                <c:pt idx="4">
                  <c:v>1.1291144153103548E-2</c:v>
                </c:pt>
                <c:pt idx="5">
                  <c:v>1.306789240061125E-2</c:v>
                </c:pt>
                <c:pt idx="6">
                  <c:v>1.4629369102772455E-2</c:v>
                </c:pt>
                <c:pt idx="7">
                  <c:v>1.6257549664055109E-2</c:v>
                </c:pt>
                <c:pt idx="8">
                  <c:v>1.5614767021612051E-2</c:v>
                </c:pt>
                <c:pt idx="9">
                  <c:v>1.650617313896233E-2</c:v>
                </c:pt>
                <c:pt idx="10">
                  <c:v>1.7203531666141123E-2</c:v>
                </c:pt>
                <c:pt idx="11">
                  <c:v>1.7800834404637738E-2</c:v>
                </c:pt>
                <c:pt idx="12">
                  <c:v>1.8646760618041575E-2</c:v>
                </c:pt>
                <c:pt idx="13">
                  <c:v>1.8234409488927159E-2</c:v>
                </c:pt>
                <c:pt idx="14">
                  <c:v>1.8810488272248769E-2</c:v>
                </c:pt>
                <c:pt idx="15">
                  <c:v>1.8962087952070245E-2</c:v>
                </c:pt>
                <c:pt idx="16">
                  <c:v>1.9338055158027508E-2</c:v>
                </c:pt>
                <c:pt idx="17">
                  <c:v>2.0566012564581463E-2</c:v>
                </c:pt>
                <c:pt idx="18">
                  <c:v>2.1093579450360202E-2</c:v>
                </c:pt>
                <c:pt idx="19">
                  <c:v>2.0908627840978002E-2</c:v>
                </c:pt>
                <c:pt idx="20">
                  <c:v>2.1393746816406725E-2</c:v>
                </c:pt>
                <c:pt idx="21">
                  <c:v>2.3131079147160841E-2</c:v>
                </c:pt>
                <c:pt idx="22">
                  <c:v>2.4774419676425644E-2</c:v>
                </c:pt>
                <c:pt idx="23">
                  <c:v>2.6399568244111868E-2</c:v>
                </c:pt>
                <c:pt idx="24">
                  <c:v>2.6087272903679626E-2</c:v>
                </c:pt>
                <c:pt idx="25">
                  <c:v>2.8085356683726685E-2</c:v>
                </c:pt>
                <c:pt idx="26">
                  <c:v>2.9210226308002036E-2</c:v>
                </c:pt>
                <c:pt idx="27">
                  <c:v>2.9595289494748586E-2</c:v>
                </c:pt>
                <c:pt idx="28">
                  <c:v>3.0141048342105903E-2</c:v>
                </c:pt>
                <c:pt idx="29">
                  <c:v>3.224221990443156E-2</c:v>
                </c:pt>
                <c:pt idx="30">
                  <c:v>3.4361583428335798E-2</c:v>
                </c:pt>
                <c:pt idx="31">
                  <c:v>3.4122055934217868E-2</c:v>
                </c:pt>
                <c:pt idx="32">
                  <c:v>3.3097242098624691E-2</c:v>
                </c:pt>
                <c:pt idx="33">
                  <c:v>3.2912290489242484E-2</c:v>
                </c:pt>
                <c:pt idx="34">
                  <c:v>3.0228976156402357E-2</c:v>
                </c:pt>
                <c:pt idx="35">
                  <c:v>2.7848861183205183E-2</c:v>
                </c:pt>
                <c:pt idx="36">
                  <c:v>2.6275256506658257E-2</c:v>
                </c:pt>
                <c:pt idx="37">
                  <c:v>2.5829553447983118E-2</c:v>
                </c:pt>
                <c:pt idx="38">
                  <c:v>2.5223154728697211E-2</c:v>
                </c:pt>
                <c:pt idx="39">
                  <c:v>2.4856283503529239E-2</c:v>
                </c:pt>
                <c:pt idx="40">
                  <c:v>2.4225628835471899E-2</c:v>
                </c:pt>
                <c:pt idx="41">
                  <c:v>2.3764765808814613E-2</c:v>
                </c:pt>
                <c:pt idx="42">
                  <c:v>2.1627210323331796E-2</c:v>
                </c:pt>
                <c:pt idx="43">
                  <c:v>1.9995997768452713E-2</c:v>
                </c:pt>
                <c:pt idx="44">
                  <c:v>1.8240473476120019E-2</c:v>
                </c:pt>
                <c:pt idx="45">
                  <c:v>1.4301913794358067E-2</c:v>
                </c:pt>
                <c:pt idx="46">
                  <c:v>1.0023770829796008E-2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58734504"/>
        <c:axId val="458734896"/>
      </c:lineChart>
      <c:catAx>
        <c:axId val="45873450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Ålder</a:t>
                </a:r>
              </a:p>
            </c:rich>
          </c:tx>
          <c:layout/>
          <c:overlay val="0"/>
        </c:title>
        <c:numFmt formatCode="General" sourceLinked="0"/>
        <c:majorTickMark val="out"/>
        <c:minorTickMark val="none"/>
        <c:tickLblPos val="nextTo"/>
        <c:spPr>
          <a:ln>
            <a:solidFill>
              <a:sysClr val="windowText" lastClr="000000"/>
            </a:solidFill>
          </a:ln>
        </c:spPr>
        <c:crossAx val="458734896"/>
        <c:crosses val="autoZero"/>
        <c:auto val="1"/>
        <c:lblAlgn val="ctr"/>
        <c:lblOffset val="100"/>
        <c:tickLblSkip val="5"/>
        <c:noMultiLvlLbl val="0"/>
      </c:catAx>
      <c:valAx>
        <c:axId val="458734896"/>
        <c:scaling>
          <c:orientation val="minMax"/>
        </c:scaling>
        <c:delete val="0"/>
        <c:axPos val="l"/>
        <c:majorGridlines>
          <c:spPr>
            <a:ln>
              <a:solidFill>
                <a:sysClr val="windowText" lastClr="000000"/>
              </a:solidFill>
            </a:ln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Andel</a:t>
                </a:r>
              </a:p>
            </c:rich>
          </c:tx>
          <c:layout>
            <c:manualLayout>
              <c:xMode val="edge"/>
              <c:yMode val="edge"/>
              <c:x val="9.8567860859532499E-4"/>
              <c:y val="0.32907147991800756"/>
            </c:manualLayout>
          </c:layout>
          <c:overlay val="0"/>
        </c:title>
        <c:numFmt formatCode="0.0%" sourceLinked="0"/>
        <c:majorTickMark val="out"/>
        <c:minorTickMark val="none"/>
        <c:tickLblPos val="nextTo"/>
        <c:spPr>
          <a:ln>
            <a:solidFill>
              <a:sysClr val="windowText" lastClr="000000"/>
            </a:solidFill>
          </a:ln>
        </c:spPr>
        <c:crossAx val="458734504"/>
        <c:crosses val="autoZero"/>
        <c:crossBetween val="between"/>
      </c:valAx>
      <c:spPr>
        <a:ln>
          <a:solidFill>
            <a:sysClr val="windowText" lastClr="000000"/>
          </a:solidFill>
        </a:ln>
      </c:spPr>
    </c:plotArea>
    <c:legend>
      <c:legendPos val="r"/>
      <c:layout>
        <c:manualLayout>
          <c:xMode val="edge"/>
          <c:yMode val="edge"/>
          <c:x val="0.78642473018718384"/>
          <c:y val="5.7614397777548995E-2"/>
          <c:w val="0.18626936096769653"/>
          <c:h val="7.7709009471323712E-2"/>
        </c:manualLayout>
      </c:layout>
      <c:overlay val="0"/>
      <c:spPr>
        <a:solidFill>
          <a:srgbClr val="F79646">
            <a:lumMod val="40000"/>
            <a:lumOff val="60000"/>
          </a:srgbClr>
        </a:solidFill>
        <a:ln>
          <a:solidFill>
            <a:sysClr val="windowText" lastClr="000000"/>
          </a:solidFill>
        </a:ln>
      </c:sp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200" b="1">
          <a:latin typeface="Arial" panose="020B0604020202020204" pitchFamily="34" charset="0"/>
          <a:cs typeface="Arial" panose="020B0604020202020204" pitchFamily="34" charset="0"/>
        </a:defRPr>
      </a:pPr>
      <a:endParaRPr lang="sv-SE"/>
    </a:p>
  </c:txPr>
  <c:externalData r:id="rId2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343468701257213"/>
          <c:y val="3.9927862696318428E-2"/>
          <c:w val="0.86580206443074581"/>
          <c:h val="0.84782174196487126"/>
        </c:manualLayout>
      </c:layout>
      <c:lineChart>
        <c:grouping val="standard"/>
        <c:varyColors val="0"/>
        <c:ser>
          <c:idx val="0"/>
          <c:order val="0"/>
          <c:tx>
            <c:v>2000</c:v>
          </c:tx>
          <c:spPr>
            <a:ln w="31750">
              <a:solidFill>
                <a:sysClr val="window" lastClr="FFFFFF">
                  <a:lumMod val="50000"/>
                </a:sysClr>
              </a:solidFill>
            </a:ln>
          </c:spPr>
          <c:marker>
            <c:symbol val="none"/>
          </c:marker>
          <c:cat>
            <c:strRef>
              <c:f>[1]arbetare!$A$11:$A$57</c:f>
              <c:strCache>
                <c:ptCount val="47"/>
                <c:pt idx="0">
                  <c:v>18</c:v>
                </c:pt>
                <c:pt idx="1">
                  <c:v>19</c:v>
                </c:pt>
                <c:pt idx="2">
                  <c:v>20</c:v>
                </c:pt>
                <c:pt idx="3">
                  <c:v>21</c:v>
                </c:pt>
                <c:pt idx="4">
                  <c:v>22</c:v>
                </c:pt>
                <c:pt idx="5">
                  <c:v>23</c:v>
                </c:pt>
                <c:pt idx="6">
                  <c:v>24</c:v>
                </c:pt>
                <c:pt idx="7">
                  <c:v>25</c:v>
                </c:pt>
                <c:pt idx="8">
                  <c:v>26</c:v>
                </c:pt>
                <c:pt idx="9">
                  <c:v>27</c:v>
                </c:pt>
                <c:pt idx="10">
                  <c:v>28</c:v>
                </c:pt>
                <c:pt idx="11">
                  <c:v>29</c:v>
                </c:pt>
                <c:pt idx="12">
                  <c:v>30</c:v>
                </c:pt>
                <c:pt idx="13">
                  <c:v>31</c:v>
                </c:pt>
                <c:pt idx="14">
                  <c:v>32</c:v>
                </c:pt>
                <c:pt idx="15">
                  <c:v>33</c:v>
                </c:pt>
                <c:pt idx="16">
                  <c:v>34</c:v>
                </c:pt>
                <c:pt idx="17">
                  <c:v>35</c:v>
                </c:pt>
                <c:pt idx="18">
                  <c:v>36</c:v>
                </c:pt>
                <c:pt idx="19">
                  <c:v>37</c:v>
                </c:pt>
                <c:pt idx="20">
                  <c:v>38</c:v>
                </c:pt>
                <c:pt idx="21">
                  <c:v>39</c:v>
                </c:pt>
                <c:pt idx="22">
                  <c:v>40</c:v>
                </c:pt>
                <c:pt idx="23">
                  <c:v>41</c:v>
                </c:pt>
                <c:pt idx="24">
                  <c:v>42</c:v>
                </c:pt>
                <c:pt idx="25">
                  <c:v>43</c:v>
                </c:pt>
                <c:pt idx="26">
                  <c:v>44</c:v>
                </c:pt>
                <c:pt idx="27">
                  <c:v>45</c:v>
                </c:pt>
                <c:pt idx="28">
                  <c:v>46</c:v>
                </c:pt>
                <c:pt idx="29">
                  <c:v>47</c:v>
                </c:pt>
                <c:pt idx="30">
                  <c:v>48</c:v>
                </c:pt>
                <c:pt idx="31">
                  <c:v>49</c:v>
                </c:pt>
                <c:pt idx="32">
                  <c:v>50</c:v>
                </c:pt>
                <c:pt idx="33">
                  <c:v>51</c:v>
                </c:pt>
                <c:pt idx="34">
                  <c:v>52</c:v>
                </c:pt>
                <c:pt idx="35">
                  <c:v>53</c:v>
                </c:pt>
                <c:pt idx="36">
                  <c:v>54</c:v>
                </c:pt>
                <c:pt idx="37">
                  <c:v>55</c:v>
                </c:pt>
                <c:pt idx="38">
                  <c:v>56</c:v>
                </c:pt>
                <c:pt idx="39">
                  <c:v>57</c:v>
                </c:pt>
                <c:pt idx="40">
                  <c:v>58</c:v>
                </c:pt>
                <c:pt idx="41">
                  <c:v>59</c:v>
                </c:pt>
                <c:pt idx="42">
                  <c:v>60</c:v>
                </c:pt>
                <c:pt idx="43">
                  <c:v>61</c:v>
                </c:pt>
                <c:pt idx="44">
                  <c:v>62</c:v>
                </c:pt>
                <c:pt idx="45">
                  <c:v>63</c:v>
                </c:pt>
                <c:pt idx="46">
                  <c:v>64+</c:v>
                </c:pt>
              </c:strCache>
            </c:strRef>
          </c:cat>
          <c:val>
            <c:numRef>
              <c:f>[1]arbetare!$D$11:$D$57</c:f>
              <c:numCache>
                <c:formatCode>General</c:formatCode>
                <c:ptCount val="47"/>
                <c:pt idx="0">
                  <c:v>1.4637140563765994E-3</c:v>
                </c:pt>
                <c:pt idx="1">
                  <c:v>9.7502242787667025E-3</c:v>
                </c:pt>
                <c:pt idx="2">
                  <c:v>1.5172261831688622E-2</c:v>
                </c:pt>
                <c:pt idx="3">
                  <c:v>1.7293073327352568E-2</c:v>
                </c:pt>
                <c:pt idx="4">
                  <c:v>1.829249098950218E-2</c:v>
                </c:pt>
                <c:pt idx="5">
                  <c:v>1.99962226734029E-2</c:v>
                </c:pt>
                <c:pt idx="6">
                  <c:v>2.1503218597037948E-2</c:v>
                </c:pt>
                <c:pt idx="7">
                  <c:v>2.3631899523112516E-2</c:v>
                </c:pt>
                <c:pt idx="8">
                  <c:v>2.4178824936651085E-2</c:v>
                </c:pt>
                <c:pt idx="9">
                  <c:v>2.4395234272943326E-2</c:v>
                </c:pt>
                <c:pt idx="10">
                  <c:v>2.5131026016336936E-2</c:v>
                </c:pt>
                <c:pt idx="11">
                  <c:v>2.7999433401010434E-2</c:v>
                </c:pt>
                <c:pt idx="12">
                  <c:v>2.8916222043848465E-2</c:v>
                </c:pt>
                <c:pt idx="13">
                  <c:v>3.0025811731746857E-2</c:v>
                </c:pt>
                <c:pt idx="14">
                  <c:v>3.1280985882241846E-2</c:v>
                </c:pt>
                <c:pt idx="15">
                  <c:v>3.2772242945055638E-2</c:v>
                </c:pt>
                <c:pt idx="16">
                  <c:v>3.2481074019862444E-2</c:v>
                </c:pt>
                <c:pt idx="17">
                  <c:v>3.1855454302217603E-2</c:v>
                </c:pt>
                <c:pt idx="18">
                  <c:v>3.1587893668256289E-2</c:v>
                </c:pt>
                <c:pt idx="19">
                  <c:v>2.8455860364826793E-2</c:v>
                </c:pt>
                <c:pt idx="20">
                  <c:v>2.6421612603679746E-2</c:v>
                </c:pt>
                <c:pt idx="21">
                  <c:v>2.5477280954404519E-2</c:v>
                </c:pt>
                <c:pt idx="22">
                  <c:v>2.4717880919779025E-2</c:v>
                </c:pt>
                <c:pt idx="23">
                  <c:v>2.4741489211010909E-2</c:v>
                </c:pt>
                <c:pt idx="24">
                  <c:v>2.3753875694477233E-2</c:v>
                </c:pt>
                <c:pt idx="25">
                  <c:v>2.4517210444308039E-2</c:v>
                </c:pt>
                <c:pt idx="26">
                  <c:v>2.4233910949525473E-2</c:v>
                </c:pt>
                <c:pt idx="27">
                  <c:v>2.3104647685600516E-2</c:v>
                </c:pt>
                <c:pt idx="28">
                  <c:v>2.2443615531107859E-2</c:v>
                </c:pt>
                <c:pt idx="29">
                  <c:v>2.2644286006578845E-2</c:v>
                </c:pt>
                <c:pt idx="30">
                  <c:v>2.1334025843209467E-2</c:v>
                </c:pt>
                <c:pt idx="31">
                  <c:v>2.1633064198813289E-2</c:v>
                </c:pt>
                <c:pt idx="32">
                  <c:v>2.1456002014574184E-2</c:v>
                </c:pt>
                <c:pt idx="33">
                  <c:v>2.1629129483607977E-2</c:v>
                </c:pt>
                <c:pt idx="34">
                  <c:v>2.2215402049199678E-2</c:v>
                </c:pt>
                <c:pt idx="35">
                  <c:v>2.116483308938099E-2</c:v>
                </c:pt>
                <c:pt idx="36">
                  <c:v>2.1684215496482365E-2</c:v>
                </c:pt>
                <c:pt idx="37">
                  <c:v>2.0657254827895558E-2</c:v>
                </c:pt>
                <c:pt idx="38">
                  <c:v>2.0283456883390779E-2</c:v>
                </c:pt>
                <c:pt idx="39">
                  <c:v>1.8662354218801643E-2</c:v>
                </c:pt>
                <c:pt idx="40">
                  <c:v>1.6612367596833343E-2</c:v>
                </c:pt>
                <c:pt idx="41">
                  <c:v>1.4617466987739428E-2</c:v>
                </c:pt>
                <c:pt idx="42">
                  <c:v>1.2563545650565812E-2</c:v>
                </c:pt>
                <c:pt idx="43">
                  <c:v>1.0041393203959897E-2</c:v>
                </c:pt>
                <c:pt idx="44">
                  <c:v>7.5664573398177438E-3</c:v>
                </c:pt>
                <c:pt idx="45">
                  <c:v>5.6030344523663378E-3</c:v>
                </c:pt>
                <c:pt idx="46">
                  <c:v>4.0370178006515888E-3</c:v>
                </c:pt>
              </c:numCache>
            </c:numRef>
          </c:val>
          <c:smooth val="0"/>
        </c:ser>
        <c:ser>
          <c:idx val="1"/>
          <c:order val="1"/>
          <c:tx>
            <c:v>2015</c:v>
          </c:tx>
          <c:spPr>
            <a:ln w="31750">
              <a:solidFill>
                <a:sysClr val="window" lastClr="FFFFFF">
                  <a:lumMod val="75000"/>
                </a:sysClr>
              </a:solidFill>
            </a:ln>
          </c:spPr>
          <c:marker>
            <c:symbol val="none"/>
          </c:marker>
          <c:cat>
            <c:strRef>
              <c:f>[1]arbetare!$A$11:$A$57</c:f>
              <c:strCache>
                <c:ptCount val="47"/>
                <c:pt idx="0">
                  <c:v>18</c:v>
                </c:pt>
                <c:pt idx="1">
                  <c:v>19</c:v>
                </c:pt>
                <c:pt idx="2">
                  <c:v>20</c:v>
                </c:pt>
                <c:pt idx="3">
                  <c:v>21</c:v>
                </c:pt>
                <c:pt idx="4">
                  <c:v>22</c:v>
                </c:pt>
                <c:pt idx="5">
                  <c:v>23</c:v>
                </c:pt>
                <c:pt idx="6">
                  <c:v>24</c:v>
                </c:pt>
                <c:pt idx="7">
                  <c:v>25</c:v>
                </c:pt>
                <c:pt idx="8">
                  <c:v>26</c:v>
                </c:pt>
                <c:pt idx="9">
                  <c:v>27</c:v>
                </c:pt>
                <c:pt idx="10">
                  <c:v>28</c:v>
                </c:pt>
                <c:pt idx="11">
                  <c:v>29</c:v>
                </c:pt>
                <c:pt idx="12">
                  <c:v>30</c:v>
                </c:pt>
                <c:pt idx="13">
                  <c:v>31</c:v>
                </c:pt>
                <c:pt idx="14">
                  <c:v>32</c:v>
                </c:pt>
                <c:pt idx="15">
                  <c:v>33</c:v>
                </c:pt>
                <c:pt idx="16">
                  <c:v>34</c:v>
                </c:pt>
                <c:pt idx="17">
                  <c:v>35</c:v>
                </c:pt>
                <c:pt idx="18">
                  <c:v>36</c:v>
                </c:pt>
                <c:pt idx="19">
                  <c:v>37</c:v>
                </c:pt>
                <c:pt idx="20">
                  <c:v>38</c:v>
                </c:pt>
                <c:pt idx="21">
                  <c:v>39</c:v>
                </c:pt>
                <c:pt idx="22">
                  <c:v>40</c:v>
                </c:pt>
                <c:pt idx="23">
                  <c:v>41</c:v>
                </c:pt>
                <c:pt idx="24">
                  <c:v>42</c:v>
                </c:pt>
                <c:pt idx="25">
                  <c:v>43</c:v>
                </c:pt>
                <c:pt idx="26">
                  <c:v>44</c:v>
                </c:pt>
                <c:pt idx="27">
                  <c:v>45</c:v>
                </c:pt>
                <c:pt idx="28">
                  <c:v>46</c:v>
                </c:pt>
                <c:pt idx="29">
                  <c:v>47</c:v>
                </c:pt>
                <c:pt idx="30">
                  <c:v>48</c:v>
                </c:pt>
                <c:pt idx="31">
                  <c:v>49</c:v>
                </c:pt>
                <c:pt idx="32">
                  <c:v>50</c:v>
                </c:pt>
                <c:pt idx="33">
                  <c:v>51</c:v>
                </c:pt>
                <c:pt idx="34">
                  <c:v>52</c:v>
                </c:pt>
                <c:pt idx="35">
                  <c:v>53</c:v>
                </c:pt>
                <c:pt idx="36">
                  <c:v>54</c:v>
                </c:pt>
                <c:pt idx="37">
                  <c:v>55</c:v>
                </c:pt>
                <c:pt idx="38">
                  <c:v>56</c:v>
                </c:pt>
                <c:pt idx="39">
                  <c:v>57</c:v>
                </c:pt>
                <c:pt idx="40">
                  <c:v>58</c:v>
                </c:pt>
                <c:pt idx="41">
                  <c:v>59</c:v>
                </c:pt>
                <c:pt idx="42">
                  <c:v>60</c:v>
                </c:pt>
                <c:pt idx="43">
                  <c:v>61</c:v>
                </c:pt>
                <c:pt idx="44">
                  <c:v>62</c:v>
                </c:pt>
                <c:pt idx="45">
                  <c:v>63</c:v>
                </c:pt>
                <c:pt idx="46">
                  <c:v>64+</c:v>
                </c:pt>
              </c:strCache>
            </c:strRef>
          </c:cat>
          <c:val>
            <c:numRef>
              <c:f>[1]arbetare!$H$11:$H$57</c:f>
              <c:numCache>
                <c:formatCode>General</c:formatCode>
                <c:ptCount val="47"/>
                <c:pt idx="0">
                  <c:v>1.3460197533915284E-3</c:v>
                </c:pt>
                <c:pt idx="1">
                  <c:v>7.2199616936017719E-3</c:v>
                </c:pt>
                <c:pt idx="2">
                  <c:v>1.0971164285020787E-2</c:v>
                </c:pt>
                <c:pt idx="3">
                  <c:v>1.3574940201417513E-2</c:v>
                </c:pt>
                <c:pt idx="4">
                  <c:v>1.5931578064732516E-2</c:v>
                </c:pt>
                <c:pt idx="5">
                  <c:v>1.8054317413523747E-2</c:v>
                </c:pt>
                <c:pt idx="6">
                  <c:v>1.9638648860958365E-2</c:v>
                </c:pt>
                <c:pt idx="7">
                  <c:v>2.0282973070778573E-2</c:v>
                </c:pt>
                <c:pt idx="8">
                  <c:v>1.8972258753541575E-2</c:v>
                </c:pt>
                <c:pt idx="9">
                  <c:v>1.8994324651138161E-2</c:v>
                </c:pt>
                <c:pt idx="10">
                  <c:v>1.9254702242777831E-2</c:v>
                </c:pt>
                <c:pt idx="11">
                  <c:v>1.9572451168168619E-2</c:v>
                </c:pt>
                <c:pt idx="12">
                  <c:v>1.9859307836924189E-2</c:v>
                </c:pt>
                <c:pt idx="13">
                  <c:v>1.8870755624597297E-2</c:v>
                </c:pt>
                <c:pt idx="14">
                  <c:v>1.9104654139121071E-2</c:v>
                </c:pt>
                <c:pt idx="15">
                  <c:v>1.8791318393249601E-2</c:v>
                </c:pt>
                <c:pt idx="16">
                  <c:v>1.8279389569008889E-2</c:v>
                </c:pt>
                <c:pt idx="17">
                  <c:v>1.8778078854691651E-2</c:v>
                </c:pt>
                <c:pt idx="18">
                  <c:v>1.8923713778829097E-2</c:v>
                </c:pt>
                <c:pt idx="19">
                  <c:v>1.8954606035464311E-2</c:v>
                </c:pt>
                <c:pt idx="20">
                  <c:v>1.9170851831910817E-2</c:v>
                </c:pt>
                <c:pt idx="21">
                  <c:v>2.0547763841937561E-2</c:v>
                </c:pt>
                <c:pt idx="22">
                  <c:v>2.1973220826676788E-2</c:v>
                </c:pt>
                <c:pt idx="23">
                  <c:v>2.3306001041510368E-2</c:v>
                </c:pt>
                <c:pt idx="24">
                  <c:v>2.3433983247570546E-2</c:v>
                </c:pt>
                <c:pt idx="25">
                  <c:v>2.5371369056550481E-2</c:v>
                </c:pt>
                <c:pt idx="26">
                  <c:v>2.6408466243589855E-2</c:v>
                </c:pt>
                <c:pt idx="27">
                  <c:v>2.7666222406595057E-2</c:v>
                </c:pt>
                <c:pt idx="28">
                  <c:v>2.8063408563333538E-2</c:v>
                </c:pt>
                <c:pt idx="29">
                  <c:v>3.0556854991747356E-2</c:v>
                </c:pt>
                <c:pt idx="30">
                  <c:v>3.2158839157259242E-2</c:v>
                </c:pt>
                <c:pt idx="31">
                  <c:v>3.1885222027061615E-2</c:v>
                </c:pt>
                <c:pt idx="32">
                  <c:v>3.132033504858911E-2</c:v>
                </c:pt>
                <c:pt idx="33">
                  <c:v>3.1545407204074248E-2</c:v>
                </c:pt>
                <c:pt idx="34">
                  <c:v>2.875186456834691E-2</c:v>
                </c:pt>
                <c:pt idx="35">
                  <c:v>2.7330820763127001E-2</c:v>
                </c:pt>
                <c:pt idx="36">
                  <c:v>2.6121609574834285E-2</c:v>
                </c:pt>
                <c:pt idx="37">
                  <c:v>2.5530243519245877E-2</c:v>
                </c:pt>
                <c:pt idx="38">
                  <c:v>2.5066859669717646E-2</c:v>
                </c:pt>
                <c:pt idx="39">
                  <c:v>2.5115404644430125E-2</c:v>
                </c:pt>
                <c:pt idx="40">
                  <c:v>2.4510799050283767E-2</c:v>
                </c:pt>
                <c:pt idx="41">
                  <c:v>2.362816314642047E-2</c:v>
                </c:pt>
                <c:pt idx="42">
                  <c:v>2.1324483437337265E-2</c:v>
                </c:pt>
                <c:pt idx="43">
                  <c:v>2.0128511787602495E-2</c:v>
                </c:pt>
                <c:pt idx="44">
                  <c:v>1.8398545416030435E-2</c:v>
                </c:pt>
                <c:pt idx="45">
                  <c:v>1.4819456825864762E-2</c:v>
                </c:pt>
                <c:pt idx="46">
                  <c:v>1.0490127717415289E-2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58737640"/>
        <c:axId val="458738032"/>
      </c:lineChart>
      <c:catAx>
        <c:axId val="45873764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Ålder</a:t>
                </a:r>
              </a:p>
            </c:rich>
          </c:tx>
          <c:layout/>
          <c:overlay val="0"/>
        </c:title>
        <c:numFmt formatCode="General" sourceLinked="0"/>
        <c:majorTickMark val="out"/>
        <c:minorTickMark val="none"/>
        <c:tickLblPos val="nextTo"/>
        <c:spPr>
          <a:ln>
            <a:solidFill>
              <a:sysClr val="windowText" lastClr="000000"/>
            </a:solidFill>
          </a:ln>
        </c:spPr>
        <c:crossAx val="458738032"/>
        <c:crosses val="autoZero"/>
        <c:auto val="1"/>
        <c:lblAlgn val="ctr"/>
        <c:lblOffset val="100"/>
        <c:tickLblSkip val="5"/>
        <c:noMultiLvlLbl val="0"/>
      </c:catAx>
      <c:valAx>
        <c:axId val="458738032"/>
        <c:scaling>
          <c:orientation val="minMax"/>
        </c:scaling>
        <c:delete val="0"/>
        <c:axPos val="l"/>
        <c:majorGridlines>
          <c:spPr>
            <a:ln>
              <a:solidFill>
                <a:sysClr val="windowText" lastClr="000000"/>
              </a:solidFill>
            </a:ln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Andel</a:t>
                </a:r>
              </a:p>
            </c:rich>
          </c:tx>
          <c:layout>
            <c:manualLayout>
              <c:xMode val="edge"/>
              <c:yMode val="edge"/>
              <c:x val="0"/>
              <c:y val="0.41925183828316942"/>
            </c:manualLayout>
          </c:layout>
          <c:overlay val="0"/>
        </c:title>
        <c:numFmt formatCode="0.0%" sourceLinked="0"/>
        <c:majorTickMark val="out"/>
        <c:minorTickMark val="none"/>
        <c:tickLblPos val="nextTo"/>
        <c:spPr>
          <a:ln>
            <a:solidFill>
              <a:sysClr val="windowText" lastClr="000000"/>
            </a:solidFill>
          </a:ln>
        </c:spPr>
        <c:crossAx val="458737640"/>
        <c:crosses val="autoZero"/>
        <c:crossBetween val="between"/>
      </c:valAx>
      <c:spPr>
        <a:ln>
          <a:solidFill>
            <a:sysClr val="windowText" lastClr="000000"/>
          </a:solidFill>
        </a:ln>
      </c:spPr>
    </c:plotArea>
    <c:legend>
      <c:legendPos val="r"/>
      <c:layout>
        <c:manualLayout>
          <c:xMode val="edge"/>
          <c:yMode val="edge"/>
          <c:x val="0.79818390234146419"/>
          <c:y val="5.7614397777548995E-2"/>
          <c:w val="0.17451018881341621"/>
          <c:h val="7.7709009471323712E-2"/>
        </c:manualLayout>
      </c:layout>
      <c:overlay val="0"/>
      <c:spPr>
        <a:solidFill>
          <a:srgbClr val="F79646">
            <a:lumMod val="40000"/>
            <a:lumOff val="60000"/>
          </a:srgbClr>
        </a:solidFill>
        <a:ln>
          <a:solidFill>
            <a:sysClr val="windowText" lastClr="000000"/>
          </a:solidFill>
        </a:ln>
      </c:sp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200" b="1">
          <a:latin typeface="Arial" panose="020B0604020202020204" pitchFamily="34" charset="0"/>
          <a:cs typeface="Arial" panose="020B0604020202020204" pitchFamily="34" charset="0"/>
        </a:defRPr>
      </a:pPr>
      <a:endParaRPr lang="sv-SE"/>
    </a:p>
  </c:txPr>
  <c:externalData r:id="rId2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825997012097279"/>
          <c:y val="3.9927862696318428E-2"/>
          <c:w val="0.85432969236797496"/>
          <c:h val="0.84782174196487126"/>
        </c:manualLayout>
      </c:layout>
      <c:lineChart>
        <c:grouping val="standard"/>
        <c:varyColors val="0"/>
        <c:ser>
          <c:idx val="0"/>
          <c:order val="0"/>
          <c:tx>
            <c:strRef>
              <c:f>[1]tjänstemän!$D$11</c:f>
              <c:strCache>
                <c:ptCount val="1"/>
                <c:pt idx="0">
                  <c:v>2000</c:v>
                </c:pt>
              </c:strCache>
            </c:strRef>
          </c:tx>
          <c:spPr>
            <a:ln w="31750">
              <a:solidFill>
                <a:srgbClr val="F79646">
                  <a:lumMod val="75000"/>
                </a:srgbClr>
              </a:solidFill>
            </a:ln>
          </c:spPr>
          <c:marker>
            <c:symbol val="none"/>
          </c:marker>
          <c:cat>
            <c:strRef>
              <c:f>[1]tjänstemän!$A$12:$A$57</c:f>
              <c:strCache>
                <c:ptCount val="46"/>
                <c:pt idx="0">
                  <c:v>19</c:v>
                </c:pt>
                <c:pt idx="1">
                  <c:v>20</c:v>
                </c:pt>
                <c:pt idx="2">
                  <c:v>21</c:v>
                </c:pt>
                <c:pt idx="3">
                  <c:v>22</c:v>
                </c:pt>
                <c:pt idx="4">
                  <c:v>23</c:v>
                </c:pt>
                <c:pt idx="5">
                  <c:v>24</c:v>
                </c:pt>
                <c:pt idx="6">
                  <c:v>25</c:v>
                </c:pt>
                <c:pt idx="7">
                  <c:v>26</c:v>
                </c:pt>
                <c:pt idx="8">
                  <c:v>27</c:v>
                </c:pt>
                <c:pt idx="9">
                  <c:v>28</c:v>
                </c:pt>
                <c:pt idx="10">
                  <c:v>29</c:v>
                </c:pt>
                <c:pt idx="11">
                  <c:v>30</c:v>
                </c:pt>
                <c:pt idx="12">
                  <c:v>31</c:v>
                </c:pt>
                <c:pt idx="13">
                  <c:v>32</c:v>
                </c:pt>
                <c:pt idx="14">
                  <c:v>33</c:v>
                </c:pt>
                <c:pt idx="15">
                  <c:v>34</c:v>
                </c:pt>
                <c:pt idx="16">
                  <c:v>35</c:v>
                </c:pt>
                <c:pt idx="17">
                  <c:v>36</c:v>
                </c:pt>
                <c:pt idx="18">
                  <c:v>37</c:v>
                </c:pt>
                <c:pt idx="19">
                  <c:v>38</c:v>
                </c:pt>
                <c:pt idx="20">
                  <c:v>39</c:v>
                </c:pt>
                <c:pt idx="21">
                  <c:v>40</c:v>
                </c:pt>
                <c:pt idx="22">
                  <c:v>41</c:v>
                </c:pt>
                <c:pt idx="23">
                  <c:v>42</c:v>
                </c:pt>
                <c:pt idx="24">
                  <c:v>43</c:v>
                </c:pt>
                <c:pt idx="25">
                  <c:v>44</c:v>
                </c:pt>
                <c:pt idx="26">
                  <c:v>45</c:v>
                </c:pt>
                <c:pt idx="27">
                  <c:v>46</c:v>
                </c:pt>
                <c:pt idx="28">
                  <c:v>47</c:v>
                </c:pt>
                <c:pt idx="29">
                  <c:v>48</c:v>
                </c:pt>
                <c:pt idx="30">
                  <c:v>49</c:v>
                </c:pt>
                <c:pt idx="31">
                  <c:v>50</c:v>
                </c:pt>
                <c:pt idx="32">
                  <c:v>51</c:v>
                </c:pt>
                <c:pt idx="33">
                  <c:v>52</c:v>
                </c:pt>
                <c:pt idx="34">
                  <c:v>53</c:v>
                </c:pt>
                <c:pt idx="35">
                  <c:v>54</c:v>
                </c:pt>
                <c:pt idx="36">
                  <c:v>55</c:v>
                </c:pt>
                <c:pt idx="37">
                  <c:v>56</c:v>
                </c:pt>
                <c:pt idx="38">
                  <c:v>57</c:v>
                </c:pt>
                <c:pt idx="39">
                  <c:v>58</c:v>
                </c:pt>
                <c:pt idx="40">
                  <c:v>59</c:v>
                </c:pt>
                <c:pt idx="41">
                  <c:v>60</c:v>
                </c:pt>
                <c:pt idx="42">
                  <c:v>61</c:v>
                </c:pt>
                <c:pt idx="43">
                  <c:v>62</c:v>
                </c:pt>
                <c:pt idx="44">
                  <c:v>63</c:v>
                </c:pt>
                <c:pt idx="45">
                  <c:v>64+</c:v>
                </c:pt>
              </c:strCache>
            </c:strRef>
          </c:cat>
          <c:val>
            <c:numRef>
              <c:f>[1]tjänstemän!$D$12:$D$57</c:f>
              <c:numCache>
                <c:formatCode>General</c:formatCode>
                <c:ptCount val="46"/>
                <c:pt idx="0">
                  <c:v>7.2480882149343194E-4</c:v>
                </c:pt>
                <c:pt idx="1">
                  <c:v>1.2867392561344072E-3</c:v>
                </c:pt>
                <c:pt idx="2">
                  <c:v>1.9545406422294795E-3</c:v>
                </c:pt>
                <c:pt idx="3">
                  <c:v>3.4530218012720801E-3</c:v>
                </c:pt>
                <c:pt idx="4">
                  <c:v>5.0410860730835325E-3</c:v>
                </c:pt>
                <c:pt idx="5">
                  <c:v>1.0106603904194933E-2</c:v>
                </c:pt>
                <c:pt idx="6">
                  <c:v>1.4887084558314535E-2</c:v>
                </c:pt>
                <c:pt idx="7">
                  <c:v>1.8714726649347264E-2</c:v>
                </c:pt>
                <c:pt idx="8">
                  <c:v>2.0848433517114448E-2</c:v>
                </c:pt>
                <c:pt idx="9">
                  <c:v>2.3250889723188183E-2</c:v>
                </c:pt>
                <c:pt idx="10">
                  <c:v>2.5816224316114373E-2</c:v>
                </c:pt>
                <c:pt idx="11">
                  <c:v>2.5742929042030769E-2</c:v>
                </c:pt>
                <c:pt idx="12">
                  <c:v>2.6948229104738947E-2</c:v>
                </c:pt>
                <c:pt idx="13">
                  <c:v>2.9423980584896287E-2</c:v>
                </c:pt>
                <c:pt idx="14">
                  <c:v>3.1484392178579866E-2</c:v>
                </c:pt>
                <c:pt idx="15">
                  <c:v>3.195673950045199E-2</c:v>
                </c:pt>
                <c:pt idx="16">
                  <c:v>3.0963181340652002E-2</c:v>
                </c:pt>
                <c:pt idx="17">
                  <c:v>3.1126059727504461E-2</c:v>
                </c:pt>
                <c:pt idx="18">
                  <c:v>2.8878337988940558E-2</c:v>
                </c:pt>
                <c:pt idx="19">
                  <c:v>2.5677777687289786E-2</c:v>
                </c:pt>
                <c:pt idx="20">
                  <c:v>2.4513197221294719E-2</c:v>
                </c:pt>
                <c:pt idx="21">
                  <c:v>2.4513197221294719E-2</c:v>
                </c:pt>
                <c:pt idx="22">
                  <c:v>2.321831404581769E-2</c:v>
                </c:pt>
                <c:pt idx="23">
                  <c:v>2.3658085690319321E-2</c:v>
                </c:pt>
                <c:pt idx="24">
                  <c:v>2.3983842464024237E-2</c:v>
                </c:pt>
                <c:pt idx="25">
                  <c:v>2.5628914171234047E-2</c:v>
                </c:pt>
                <c:pt idx="26">
                  <c:v>2.4928537107768486E-2</c:v>
                </c:pt>
                <c:pt idx="27">
                  <c:v>2.4822666156314389E-2</c:v>
                </c:pt>
                <c:pt idx="28">
                  <c:v>2.6899365588683211E-2</c:v>
                </c:pt>
                <c:pt idx="29">
                  <c:v>2.6475881782866823E-2</c:v>
                </c:pt>
                <c:pt idx="30">
                  <c:v>2.6394442589440594E-2</c:v>
                </c:pt>
                <c:pt idx="31">
                  <c:v>2.7827772393742213E-2</c:v>
                </c:pt>
                <c:pt idx="32">
                  <c:v>2.8984208940394655E-2</c:v>
                </c:pt>
                <c:pt idx="33">
                  <c:v>3.0547841454178239E-2</c:v>
                </c:pt>
                <c:pt idx="34">
                  <c:v>3.0849166469855284E-2</c:v>
                </c:pt>
                <c:pt idx="35">
                  <c:v>3.2030034774535594E-2</c:v>
                </c:pt>
                <c:pt idx="36">
                  <c:v>3.2917721982881482E-2</c:v>
                </c:pt>
                <c:pt idx="37">
                  <c:v>3.1777573274914282E-2</c:v>
                </c:pt>
                <c:pt idx="38">
                  <c:v>2.8870194069597933E-2</c:v>
                </c:pt>
                <c:pt idx="39">
                  <c:v>2.5775504719401258E-2</c:v>
                </c:pt>
                <c:pt idx="40">
                  <c:v>2.0359798356557077E-2</c:v>
                </c:pt>
                <c:pt idx="41">
                  <c:v>1.6784617765145653E-2</c:v>
                </c:pt>
                <c:pt idx="42">
                  <c:v>1.2093720223794903E-2</c:v>
                </c:pt>
                <c:pt idx="43">
                  <c:v>8.3475173261884014E-3</c:v>
                </c:pt>
                <c:pt idx="44">
                  <c:v>5.6437361044376216E-3</c:v>
                </c:pt>
                <c:pt idx="45">
                  <c:v>3.8683616877458445E-3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[1]tjänstemän!$H$11</c:f>
              <c:strCache>
                <c:ptCount val="1"/>
                <c:pt idx="0">
                  <c:v>2015</c:v>
                </c:pt>
              </c:strCache>
            </c:strRef>
          </c:tx>
          <c:spPr>
            <a:ln w="31750">
              <a:solidFill>
                <a:srgbClr val="F79646">
                  <a:lumMod val="60000"/>
                  <a:lumOff val="40000"/>
                </a:srgbClr>
              </a:solidFill>
            </a:ln>
          </c:spPr>
          <c:marker>
            <c:symbol val="none"/>
          </c:marker>
          <c:cat>
            <c:strRef>
              <c:f>[1]tjänstemän!$A$12:$A$57</c:f>
              <c:strCache>
                <c:ptCount val="46"/>
                <c:pt idx="0">
                  <c:v>19</c:v>
                </c:pt>
                <c:pt idx="1">
                  <c:v>20</c:v>
                </c:pt>
                <c:pt idx="2">
                  <c:v>21</c:v>
                </c:pt>
                <c:pt idx="3">
                  <c:v>22</c:v>
                </c:pt>
                <c:pt idx="4">
                  <c:v>23</c:v>
                </c:pt>
                <c:pt idx="5">
                  <c:v>24</c:v>
                </c:pt>
                <c:pt idx="6">
                  <c:v>25</c:v>
                </c:pt>
                <c:pt idx="7">
                  <c:v>26</c:v>
                </c:pt>
                <c:pt idx="8">
                  <c:v>27</c:v>
                </c:pt>
                <c:pt idx="9">
                  <c:v>28</c:v>
                </c:pt>
                <c:pt idx="10">
                  <c:v>29</c:v>
                </c:pt>
                <c:pt idx="11">
                  <c:v>30</c:v>
                </c:pt>
                <c:pt idx="12">
                  <c:v>31</c:v>
                </c:pt>
                <c:pt idx="13">
                  <c:v>32</c:v>
                </c:pt>
                <c:pt idx="14">
                  <c:v>33</c:v>
                </c:pt>
                <c:pt idx="15">
                  <c:v>34</c:v>
                </c:pt>
                <c:pt idx="16">
                  <c:v>35</c:v>
                </c:pt>
                <c:pt idx="17">
                  <c:v>36</c:v>
                </c:pt>
                <c:pt idx="18">
                  <c:v>37</c:v>
                </c:pt>
                <c:pt idx="19">
                  <c:v>38</c:v>
                </c:pt>
                <c:pt idx="20">
                  <c:v>39</c:v>
                </c:pt>
                <c:pt idx="21">
                  <c:v>40</c:v>
                </c:pt>
                <c:pt idx="22">
                  <c:v>41</c:v>
                </c:pt>
                <c:pt idx="23">
                  <c:v>42</c:v>
                </c:pt>
                <c:pt idx="24">
                  <c:v>43</c:v>
                </c:pt>
                <c:pt idx="25">
                  <c:v>44</c:v>
                </c:pt>
                <c:pt idx="26">
                  <c:v>45</c:v>
                </c:pt>
                <c:pt idx="27">
                  <c:v>46</c:v>
                </c:pt>
                <c:pt idx="28">
                  <c:v>47</c:v>
                </c:pt>
                <c:pt idx="29">
                  <c:v>48</c:v>
                </c:pt>
                <c:pt idx="30">
                  <c:v>49</c:v>
                </c:pt>
                <c:pt idx="31">
                  <c:v>50</c:v>
                </c:pt>
                <c:pt idx="32">
                  <c:v>51</c:v>
                </c:pt>
                <c:pt idx="33">
                  <c:v>52</c:v>
                </c:pt>
                <c:pt idx="34">
                  <c:v>53</c:v>
                </c:pt>
                <c:pt idx="35">
                  <c:v>54</c:v>
                </c:pt>
                <c:pt idx="36">
                  <c:v>55</c:v>
                </c:pt>
                <c:pt idx="37">
                  <c:v>56</c:v>
                </c:pt>
                <c:pt idx="38">
                  <c:v>57</c:v>
                </c:pt>
                <c:pt idx="39">
                  <c:v>58</c:v>
                </c:pt>
                <c:pt idx="40">
                  <c:v>59</c:v>
                </c:pt>
                <c:pt idx="41">
                  <c:v>60</c:v>
                </c:pt>
                <c:pt idx="42">
                  <c:v>61</c:v>
                </c:pt>
                <c:pt idx="43">
                  <c:v>62</c:v>
                </c:pt>
                <c:pt idx="44">
                  <c:v>63</c:v>
                </c:pt>
                <c:pt idx="45">
                  <c:v>64+</c:v>
                </c:pt>
              </c:strCache>
            </c:strRef>
          </c:cat>
          <c:val>
            <c:numRef>
              <c:f>[1]tjänstemän!$H$12:$H$57</c:f>
              <c:numCache>
                <c:formatCode>General</c:formatCode>
                <c:ptCount val="46"/>
                <c:pt idx="0">
                  <c:v>1.4531785859603572E-4</c:v>
                </c:pt>
                <c:pt idx="1">
                  <c:v>2.712600027126E-4</c:v>
                </c:pt>
                <c:pt idx="2">
                  <c:v>6.2002286334308574E-4</c:v>
                </c:pt>
                <c:pt idx="3">
                  <c:v>1.1044157253298716E-3</c:v>
                </c:pt>
                <c:pt idx="4">
                  <c:v>2.1216407355021216E-3</c:v>
                </c:pt>
                <c:pt idx="5">
                  <c:v>3.6329464649008931E-3</c:v>
                </c:pt>
                <c:pt idx="6">
                  <c:v>7.4208986456375577E-3</c:v>
                </c:pt>
                <c:pt idx="7">
                  <c:v>8.2443665110150943E-3</c:v>
                </c:pt>
                <c:pt idx="8">
                  <c:v>1.1044157253298716E-2</c:v>
                </c:pt>
                <c:pt idx="9">
                  <c:v>1.2700780841293523E-2</c:v>
                </c:pt>
                <c:pt idx="10">
                  <c:v>1.3911762996260487E-2</c:v>
                </c:pt>
                <c:pt idx="11">
                  <c:v>1.598496444556393E-2</c:v>
                </c:pt>
                <c:pt idx="12">
                  <c:v>1.6837495882660675E-2</c:v>
                </c:pt>
                <c:pt idx="13">
                  <c:v>1.8164732324504464E-2</c:v>
                </c:pt>
                <c:pt idx="14">
                  <c:v>1.9336963050512489E-2</c:v>
                </c:pt>
                <c:pt idx="15">
                  <c:v>2.166204878804906E-2</c:v>
                </c:pt>
                <c:pt idx="16">
                  <c:v>2.4490903102051889E-2</c:v>
                </c:pt>
                <c:pt idx="17">
                  <c:v>2.5856890972854624E-2</c:v>
                </c:pt>
                <c:pt idx="18">
                  <c:v>2.5198116680552596E-2</c:v>
                </c:pt>
                <c:pt idx="19">
                  <c:v>2.6273468834163261E-2</c:v>
                </c:pt>
                <c:pt idx="20">
                  <c:v>2.8801999573734281E-2</c:v>
                </c:pt>
                <c:pt idx="21">
                  <c:v>3.0923640309236403E-2</c:v>
                </c:pt>
                <c:pt idx="22">
                  <c:v>3.3190598903334562E-2</c:v>
                </c:pt>
                <c:pt idx="23">
                  <c:v>3.1911801747689449E-2</c:v>
                </c:pt>
                <c:pt idx="24">
                  <c:v>3.4043130340431306E-2</c:v>
                </c:pt>
                <c:pt idx="25">
                  <c:v>3.536067892503536E-2</c:v>
                </c:pt>
                <c:pt idx="26">
                  <c:v>3.3829997481157115E-2</c:v>
                </c:pt>
                <c:pt idx="27">
                  <c:v>3.470190463273333E-2</c:v>
                </c:pt>
                <c:pt idx="28">
                  <c:v>3.5941950359419501E-2</c:v>
                </c:pt>
                <c:pt idx="29">
                  <c:v>3.9197070391970706E-2</c:v>
                </c:pt>
                <c:pt idx="30">
                  <c:v>3.9032376818895195E-2</c:v>
                </c:pt>
                <c:pt idx="31">
                  <c:v>3.6997926798550698E-2</c:v>
                </c:pt>
                <c:pt idx="32">
                  <c:v>3.5912886787700299E-2</c:v>
                </c:pt>
                <c:pt idx="33">
                  <c:v>3.3471546763286897E-2</c:v>
                </c:pt>
                <c:pt idx="34">
                  <c:v>2.8986068861289259E-2</c:v>
                </c:pt>
                <c:pt idx="35">
                  <c:v>2.6612543837554011E-2</c:v>
                </c:pt>
                <c:pt idx="36">
                  <c:v>2.6486601693437445E-2</c:v>
                </c:pt>
                <c:pt idx="37">
                  <c:v>2.5566255255662553E-2</c:v>
                </c:pt>
                <c:pt idx="38">
                  <c:v>2.4287458100017437E-2</c:v>
                </c:pt>
                <c:pt idx="39">
                  <c:v>2.3599620235996203E-2</c:v>
                </c:pt>
                <c:pt idx="40">
                  <c:v>2.4064637383503517E-2</c:v>
                </c:pt>
                <c:pt idx="41">
                  <c:v>2.2291759508631881E-2</c:v>
                </c:pt>
                <c:pt idx="42">
                  <c:v>1.9705101625622445E-2</c:v>
                </c:pt>
                <c:pt idx="43">
                  <c:v>1.7893472321791865E-2</c:v>
                </c:pt>
                <c:pt idx="44">
                  <c:v>1.3165797988800836E-2</c:v>
                </c:pt>
                <c:pt idx="45">
                  <c:v>9.0000193757144801E-3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57969040"/>
        <c:axId val="457969824"/>
      </c:lineChart>
      <c:catAx>
        <c:axId val="45796904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Ålder</a:t>
                </a:r>
              </a:p>
            </c:rich>
          </c:tx>
          <c:layout/>
          <c:overlay val="0"/>
        </c:title>
        <c:numFmt formatCode="General" sourceLinked="0"/>
        <c:majorTickMark val="out"/>
        <c:minorTickMark val="none"/>
        <c:tickLblPos val="nextTo"/>
        <c:spPr>
          <a:ln>
            <a:solidFill>
              <a:sysClr val="windowText" lastClr="000000"/>
            </a:solidFill>
          </a:ln>
        </c:spPr>
        <c:crossAx val="457969824"/>
        <c:crosses val="autoZero"/>
        <c:auto val="1"/>
        <c:lblAlgn val="ctr"/>
        <c:lblOffset val="100"/>
        <c:tickLblSkip val="5"/>
        <c:noMultiLvlLbl val="0"/>
      </c:catAx>
      <c:valAx>
        <c:axId val="457969824"/>
        <c:scaling>
          <c:orientation val="minMax"/>
        </c:scaling>
        <c:delete val="0"/>
        <c:axPos val="l"/>
        <c:majorGridlines>
          <c:spPr>
            <a:ln>
              <a:solidFill>
                <a:sysClr val="windowText" lastClr="000000"/>
              </a:solidFill>
            </a:ln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Andel</a:t>
                </a:r>
              </a:p>
            </c:rich>
          </c:tx>
          <c:layout/>
          <c:overlay val="0"/>
        </c:title>
        <c:numFmt formatCode="0.0%" sourceLinked="0"/>
        <c:majorTickMark val="out"/>
        <c:minorTickMark val="none"/>
        <c:tickLblPos val="nextTo"/>
        <c:spPr>
          <a:ln>
            <a:solidFill>
              <a:sysClr val="windowText" lastClr="000000"/>
            </a:solidFill>
          </a:ln>
        </c:spPr>
        <c:crossAx val="457969040"/>
        <c:crosses val="autoZero"/>
        <c:crossBetween val="between"/>
      </c:valAx>
      <c:spPr>
        <a:ln>
          <a:solidFill>
            <a:sysClr val="windowText" lastClr="000000"/>
          </a:solidFill>
        </a:ln>
      </c:spPr>
    </c:plotArea>
    <c:legend>
      <c:legendPos val="r"/>
      <c:layout>
        <c:manualLayout>
          <c:xMode val="edge"/>
          <c:yMode val="edge"/>
          <c:x val="0.74828100839407996"/>
          <c:y val="6.6656959378733588E-2"/>
          <c:w val="0.20508403641454509"/>
          <c:h val="0.10056828342984139"/>
        </c:manualLayout>
      </c:layout>
      <c:overlay val="0"/>
      <c:spPr>
        <a:solidFill>
          <a:srgbClr val="F79646">
            <a:lumMod val="40000"/>
            <a:lumOff val="60000"/>
          </a:srgbClr>
        </a:solidFill>
        <a:ln>
          <a:solidFill>
            <a:sysClr val="windowText" lastClr="000000"/>
          </a:solidFill>
        </a:ln>
      </c:sp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200" b="1">
          <a:latin typeface="Arial" panose="020B0604020202020204" pitchFamily="34" charset="0"/>
          <a:cs typeface="Arial" panose="020B0604020202020204" pitchFamily="34" charset="0"/>
        </a:defRPr>
      </a:pPr>
      <a:endParaRPr lang="sv-SE"/>
    </a:p>
  </c:txPr>
  <c:externalData r:id="rId2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4038738847591"/>
          <c:y val="3.9927862696318428E-2"/>
          <c:w val="0.86519138499341108"/>
          <c:h val="0.84782174196487126"/>
        </c:manualLayout>
      </c:layout>
      <c:lineChart>
        <c:grouping val="standard"/>
        <c:varyColors val="0"/>
        <c:ser>
          <c:idx val="0"/>
          <c:order val="0"/>
          <c:tx>
            <c:v>2014</c:v>
          </c:tx>
          <c:spPr>
            <a:ln w="31750">
              <a:solidFill>
                <a:srgbClr val="C0504D">
                  <a:lumMod val="60000"/>
                  <a:lumOff val="40000"/>
                </a:srgbClr>
              </a:solidFill>
            </a:ln>
          </c:spPr>
          <c:marker>
            <c:symbol val="none"/>
          </c:marker>
          <c:cat>
            <c:strRef>
              <c:f>'[1]sammanställning 14-15'!$A$4:$A$50</c:f>
              <c:strCache>
                <c:ptCount val="47"/>
                <c:pt idx="0">
                  <c:v>18</c:v>
                </c:pt>
                <c:pt idx="1">
                  <c:v>19</c:v>
                </c:pt>
                <c:pt idx="2">
                  <c:v>20</c:v>
                </c:pt>
                <c:pt idx="3">
                  <c:v>21</c:v>
                </c:pt>
                <c:pt idx="4">
                  <c:v>22</c:v>
                </c:pt>
                <c:pt idx="5">
                  <c:v>23</c:v>
                </c:pt>
                <c:pt idx="6">
                  <c:v>24</c:v>
                </c:pt>
                <c:pt idx="7">
                  <c:v>25</c:v>
                </c:pt>
                <c:pt idx="8">
                  <c:v>26</c:v>
                </c:pt>
                <c:pt idx="9">
                  <c:v>27</c:v>
                </c:pt>
                <c:pt idx="10">
                  <c:v>28</c:v>
                </c:pt>
                <c:pt idx="11">
                  <c:v>29</c:v>
                </c:pt>
                <c:pt idx="12">
                  <c:v>30</c:v>
                </c:pt>
                <c:pt idx="13">
                  <c:v>31</c:v>
                </c:pt>
                <c:pt idx="14">
                  <c:v>32</c:v>
                </c:pt>
                <c:pt idx="15">
                  <c:v>33</c:v>
                </c:pt>
                <c:pt idx="16">
                  <c:v>34</c:v>
                </c:pt>
                <c:pt idx="17">
                  <c:v>35</c:v>
                </c:pt>
                <c:pt idx="18">
                  <c:v>36</c:v>
                </c:pt>
                <c:pt idx="19">
                  <c:v>37</c:v>
                </c:pt>
                <c:pt idx="20">
                  <c:v>38</c:v>
                </c:pt>
                <c:pt idx="21">
                  <c:v>39</c:v>
                </c:pt>
                <c:pt idx="22">
                  <c:v>40</c:v>
                </c:pt>
                <c:pt idx="23">
                  <c:v>41</c:v>
                </c:pt>
                <c:pt idx="24">
                  <c:v>42</c:v>
                </c:pt>
                <c:pt idx="25">
                  <c:v>43</c:v>
                </c:pt>
                <c:pt idx="26">
                  <c:v>44</c:v>
                </c:pt>
                <c:pt idx="27">
                  <c:v>45</c:v>
                </c:pt>
                <c:pt idx="28">
                  <c:v>46</c:v>
                </c:pt>
                <c:pt idx="29">
                  <c:v>47</c:v>
                </c:pt>
                <c:pt idx="30">
                  <c:v>48</c:v>
                </c:pt>
                <c:pt idx="31">
                  <c:v>49</c:v>
                </c:pt>
                <c:pt idx="32">
                  <c:v>50</c:v>
                </c:pt>
                <c:pt idx="33">
                  <c:v>51</c:v>
                </c:pt>
                <c:pt idx="34">
                  <c:v>52</c:v>
                </c:pt>
                <c:pt idx="35">
                  <c:v>53</c:v>
                </c:pt>
                <c:pt idx="36">
                  <c:v>54</c:v>
                </c:pt>
                <c:pt idx="37">
                  <c:v>55</c:v>
                </c:pt>
                <c:pt idx="38">
                  <c:v>56</c:v>
                </c:pt>
                <c:pt idx="39">
                  <c:v>57</c:v>
                </c:pt>
                <c:pt idx="40">
                  <c:v>58</c:v>
                </c:pt>
                <c:pt idx="41">
                  <c:v>59</c:v>
                </c:pt>
                <c:pt idx="42">
                  <c:v>60</c:v>
                </c:pt>
                <c:pt idx="43">
                  <c:v>61</c:v>
                </c:pt>
                <c:pt idx="44">
                  <c:v>62</c:v>
                </c:pt>
                <c:pt idx="45">
                  <c:v>63</c:v>
                </c:pt>
                <c:pt idx="46">
                  <c:v>64+</c:v>
                </c:pt>
              </c:strCache>
            </c:strRef>
          </c:cat>
          <c:val>
            <c:numRef>
              <c:f>'[1]sammanställning 14-15'!$B$4:$B$50</c:f>
              <c:numCache>
                <c:formatCode>General</c:formatCode>
                <c:ptCount val="47"/>
                <c:pt idx="0">
                  <c:v>5.6952063260599494E-4</c:v>
                </c:pt>
                <c:pt idx="1">
                  <c:v>3.4233822641261459E-3</c:v>
                </c:pt>
                <c:pt idx="2">
                  <c:v>5.3572490275904583E-3</c:v>
                </c:pt>
                <c:pt idx="3">
                  <c:v>7.6447192607497017E-3</c:v>
                </c:pt>
                <c:pt idx="4">
                  <c:v>1.008865120616334E-2</c:v>
                </c:pt>
                <c:pt idx="5">
                  <c:v>1.2444964592714517E-2</c:v>
                </c:pt>
                <c:pt idx="6">
                  <c:v>1.3380605631995795E-2</c:v>
                </c:pt>
                <c:pt idx="7">
                  <c:v>1.3875024642719679E-2</c:v>
                </c:pt>
                <c:pt idx="8">
                  <c:v>1.482318261898131E-2</c:v>
                </c:pt>
                <c:pt idx="9">
                  <c:v>1.5949706947212948E-2</c:v>
                </c:pt>
                <c:pt idx="10">
                  <c:v>1.6738273976975096E-2</c:v>
                </c:pt>
                <c:pt idx="11">
                  <c:v>1.7498677898531451E-2</c:v>
                </c:pt>
                <c:pt idx="12">
                  <c:v>1.7126299023365991E-2</c:v>
                </c:pt>
                <c:pt idx="13">
                  <c:v>1.7980579972274986E-2</c:v>
                </c:pt>
                <c:pt idx="14">
                  <c:v>1.8371734252910971E-2</c:v>
                </c:pt>
                <c:pt idx="15">
                  <c:v>1.9157172048428029E-2</c:v>
                </c:pt>
                <c:pt idx="16">
                  <c:v>2.0361927232786865E-2</c:v>
                </c:pt>
                <c:pt idx="17">
                  <c:v>2.0962740207843739E-2</c:v>
                </c:pt>
                <c:pt idx="18">
                  <c:v>2.0543422819001962E-2</c:v>
                </c:pt>
                <c:pt idx="19">
                  <c:v>2.1435254578852009E-2</c:v>
                </c:pt>
                <c:pt idx="20">
                  <c:v>2.3237693504022629E-2</c:v>
                </c:pt>
                <c:pt idx="21">
                  <c:v>2.4980676978536582E-2</c:v>
                </c:pt>
                <c:pt idx="22">
                  <c:v>2.621359527110121E-2</c:v>
                </c:pt>
                <c:pt idx="23">
                  <c:v>2.64482878394828E-2</c:v>
                </c:pt>
                <c:pt idx="24">
                  <c:v>2.7803246267605854E-2</c:v>
                </c:pt>
                <c:pt idx="25">
                  <c:v>3.0006227176147725E-2</c:v>
                </c:pt>
                <c:pt idx="26">
                  <c:v>2.9480515822972959E-2</c:v>
                </c:pt>
                <c:pt idx="27">
                  <c:v>3.0556972403283193E-2</c:v>
                </c:pt>
                <c:pt idx="28">
                  <c:v>3.2706756329658568E-2</c:v>
                </c:pt>
                <c:pt idx="29">
                  <c:v>3.4603072282181825E-2</c:v>
                </c:pt>
                <c:pt idx="30">
                  <c:v>3.4224434938526192E-2</c:v>
                </c:pt>
                <c:pt idx="31">
                  <c:v>3.3514098764891247E-2</c:v>
                </c:pt>
                <c:pt idx="32">
                  <c:v>3.3113556781519997E-2</c:v>
                </c:pt>
                <c:pt idx="33">
                  <c:v>3.0500646186871611E-2</c:v>
                </c:pt>
                <c:pt idx="34">
                  <c:v>2.8191271313996753E-2</c:v>
                </c:pt>
                <c:pt idx="35">
                  <c:v>2.6779986669462116E-2</c:v>
                </c:pt>
                <c:pt idx="36">
                  <c:v>2.6182302928650331E-2</c:v>
                </c:pt>
                <c:pt idx="37">
                  <c:v>2.5772373242543816E-2</c:v>
                </c:pt>
                <c:pt idx="38">
                  <c:v>2.5340538916721687E-2</c:v>
                </c:pt>
                <c:pt idx="39">
                  <c:v>2.5199723375692734E-2</c:v>
                </c:pt>
                <c:pt idx="40">
                  <c:v>2.4595781166390773E-2</c:v>
                </c:pt>
                <c:pt idx="41">
                  <c:v>2.3278373549208774E-2</c:v>
                </c:pt>
                <c:pt idx="42">
                  <c:v>2.1982870571742388E-2</c:v>
                </c:pt>
                <c:pt idx="43">
                  <c:v>2.1691851786949216E-2</c:v>
                </c:pt>
                <c:pt idx="44">
                  <c:v>1.8678399208929584E-2</c:v>
                </c:pt>
                <c:pt idx="45">
                  <c:v>1.533950626942081E-2</c:v>
                </c:pt>
                <c:pt idx="46">
                  <c:v>1.1844151617657643E-2</c:v>
                </c:pt>
              </c:numCache>
            </c:numRef>
          </c:val>
          <c:smooth val="0"/>
        </c:ser>
        <c:ser>
          <c:idx val="1"/>
          <c:order val="1"/>
          <c:tx>
            <c:v>2015</c:v>
          </c:tx>
          <c:spPr>
            <a:ln w="31750">
              <a:solidFill>
                <a:srgbClr val="C0504D">
                  <a:lumMod val="75000"/>
                </a:srgbClr>
              </a:solidFill>
            </a:ln>
          </c:spPr>
          <c:marker>
            <c:symbol val="none"/>
          </c:marker>
          <c:cat>
            <c:strRef>
              <c:f>'[1]sammanställning 14-15'!$A$4:$A$50</c:f>
              <c:strCache>
                <c:ptCount val="47"/>
                <c:pt idx="0">
                  <c:v>18</c:v>
                </c:pt>
                <c:pt idx="1">
                  <c:v>19</c:v>
                </c:pt>
                <c:pt idx="2">
                  <c:v>20</c:v>
                </c:pt>
                <c:pt idx="3">
                  <c:v>21</c:v>
                </c:pt>
                <c:pt idx="4">
                  <c:v>22</c:v>
                </c:pt>
                <c:pt idx="5">
                  <c:v>23</c:v>
                </c:pt>
                <c:pt idx="6">
                  <c:v>24</c:v>
                </c:pt>
                <c:pt idx="7">
                  <c:v>25</c:v>
                </c:pt>
                <c:pt idx="8">
                  <c:v>26</c:v>
                </c:pt>
                <c:pt idx="9">
                  <c:v>27</c:v>
                </c:pt>
                <c:pt idx="10">
                  <c:v>28</c:v>
                </c:pt>
                <c:pt idx="11">
                  <c:v>29</c:v>
                </c:pt>
                <c:pt idx="12">
                  <c:v>30</c:v>
                </c:pt>
                <c:pt idx="13">
                  <c:v>31</c:v>
                </c:pt>
                <c:pt idx="14">
                  <c:v>32</c:v>
                </c:pt>
                <c:pt idx="15">
                  <c:v>33</c:v>
                </c:pt>
                <c:pt idx="16">
                  <c:v>34</c:v>
                </c:pt>
                <c:pt idx="17">
                  <c:v>35</c:v>
                </c:pt>
                <c:pt idx="18">
                  <c:v>36</c:v>
                </c:pt>
                <c:pt idx="19">
                  <c:v>37</c:v>
                </c:pt>
                <c:pt idx="20">
                  <c:v>38</c:v>
                </c:pt>
                <c:pt idx="21">
                  <c:v>39</c:v>
                </c:pt>
                <c:pt idx="22">
                  <c:v>40</c:v>
                </c:pt>
                <c:pt idx="23">
                  <c:v>41</c:v>
                </c:pt>
                <c:pt idx="24">
                  <c:v>42</c:v>
                </c:pt>
                <c:pt idx="25">
                  <c:v>43</c:v>
                </c:pt>
                <c:pt idx="26">
                  <c:v>44</c:v>
                </c:pt>
                <c:pt idx="27">
                  <c:v>45</c:v>
                </c:pt>
                <c:pt idx="28">
                  <c:v>46</c:v>
                </c:pt>
                <c:pt idx="29">
                  <c:v>47</c:v>
                </c:pt>
                <c:pt idx="30">
                  <c:v>48</c:v>
                </c:pt>
                <c:pt idx="31">
                  <c:v>49</c:v>
                </c:pt>
                <c:pt idx="32">
                  <c:v>50</c:v>
                </c:pt>
                <c:pt idx="33">
                  <c:v>51</c:v>
                </c:pt>
                <c:pt idx="34">
                  <c:v>52</c:v>
                </c:pt>
                <c:pt idx="35">
                  <c:v>53</c:v>
                </c:pt>
                <c:pt idx="36">
                  <c:v>54</c:v>
                </c:pt>
                <c:pt idx="37">
                  <c:v>55</c:v>
                </c:pt>
                <c:pt idx="38">
                  <c:v>56</c:v>
                </c:pt>
                <c:pt idx="39">
                  <c:v>57</c:v>
                </c:pt>
                <c:pt idx="40">
                  <c:v>58</c:v>
                </c:pt>
                <c:pt idx="41">
                  <c:v>59</c:v>
                </c:pt>
                <c:pt idx="42">
                  <c:v>60</c:v>
                </c:pt>
                <c:pt idx="43">
                  <c:v>61</c:v>
                </c:pt>
                <c:pt idx="44">
                  <c:v>62</c:v>
                </c:pt>
                <c:pt idx="45">
                  <c:v>63</c:v>
                </c:pt>
                <c:pt idx="46">
                  <c:v>64+</c:v>
                </c:pt>
              </c:strCache>
            </c:strRef>
          </c:cat>
          <c:val>
            <c:numRef>
              <c:f>'[1]sammanställning 14-15'!$C$4:$C$50</c:f>
              <c:numCache>
                <c:formatCode>General</c:formatCode>
                <c:ptCount val="47"/>
                <c:pt idx="0">
                  <c:v>9.2475804691100495E-4</c:v>
                </c:pt>
                <c:pt idx="1">
                  <c:v>5.0058214277051444E-3</c:v>
                </c:pt>
                <c:pt idx="2">
                  <c:v>7.6224319014238243E-3</c:v>
                </c:pt>
                <c:pt idx="3">
                  <c:v>9.520459892788706E-3</c:v>
                </c:pt>
                <c:pt idx="4">
                  <c:v>1.1291144153103548E-2</c:v>
                </c:pt>
                <c:pt idx="5">
                  <c:v>1.306789240061125E-2</c:v>
                </c:pt>
                <c:pt idx="6">
                  <c:v>1.4629369102772455E-2</c:v>
                </c:pt>
                <c:pt idx="7">
                  <c:v>1.6257549664055109E-2</c:v>
                </c:pt>
                <c:pt idx="8">
                  <c:v>1.5614767021612051E-2</c:v>
                </c:pt>
                <c:pt idx="9">
                  <c:v>1.650617313896233E-2</c:v>
                </c:pt>
                <c:pt idx="10">
                  <c:v>1.7203531666141123E-2</c:v>
                </c:pt>
                <c:pt idx="11">
                  <c:v>1.7800834404637738E-2</c:v>
                </c:pt>
                <c:pt idx="12">
                  <c:v>1.8646760618041575E-2</c:v>
                </c:pt>
                <c:pt idx="13">
                  <c:v>1.8234409488927159E-2</c:v>
                </c:pt>
                <c:pt idx="14">
                  <c:v>1.8810488272248769E-2</c:v>
                </c:pt>
                <c:pt idx="15">
                  <c:v>1.8962087952070245E-2</c:v>
                </c:pt>
                <c:pt idx="16">
                  <c:v>1.9338055158027508E-2</c:v>
                </c:pt>
                <c:pt idx="17">
                  <c:v>2.0566012564581463E-2</c:v>
                </c:pt>
                <c:pt idx="18">
                  <c:v>2.1093579450360202E-2</c:v>
                </c:pt>
                <c:pt idx="19">
                  <c:v>2.0908627840978002E-2</c:v>
                </c:pt>
                <c:pt idx="20">
                  <c:v>2.1393746816406725E-2</c:v>
                </c:pt>
                <c:pt idx="21">
                  <c:v>2.3131079147160841E-2</c:v>
                </c:pt>
                <c:pt idx="22">
                  <c:v>2.4774419676425644E-2</c:v>
                </c:pt>
                <c:pt idx="23">
                  <c:v>2.6399568244111868E-2</c:v>
                </c:pt>
                <c:pt idx="24">
                  <c:v>2.6087272903679626E-2</c:v>
                </c:pt>
                <c:pt idx="25">
                  <c:v>2.8085356683726685E-2</c:v>
                </c:pt>
                <c:pt idx="26">
                  <c:v>2.9210226308002036E-2</c:v>
                </c:pt>
                <c:pt idx="27">
                  <c:v>2.9595289494748586E-2</c:v>
                </c:pt>
                <c:pt idx="28">
                  <c:v>3.0141048342105903E-2</c:v>
                </c:pt>
                <c:pt idx="29">
                  <c:v>3.224221990443156E-2</c:v>
                </c:pt>
                <c:pt idx="30">
                  <c:v>3.4361583428335798E-2</c:v>
                </c:pt>
                <c:pt idx="31">
                  <c:v>3.4122055934217868E-2</c:v>
                </c:pt>
                <c:pt idx="32">
                  <c:v>3.3097242098624691E-2</c:v>
                </c:pt>
                <c:pt idx="33">
                  <c:v>3.2912290489242484E-2</c:v>
                </c:pt>
                <c:pt idx="34">
                  <c:v>3.0228976156402357E-2</c:v>
                </c:pt>
                <c:pt idx="35">
                  <c:v>2.7848861183205183E-2</c:v>
                </c:pt>
                <c:pt idx="36">
                  <c:v>2.6275256506658257E-2</c:v>
                </c:pt>
                <c:pt idx="37">
                  <c:v>2.5829553447983118E-2</c:v>
                </c:pt>
                <c:pt idx="38">
                  <c:v>2.5223154728697211E-2</c:v>
                </c:pt>
                <c:pt idx="39">
                  <c:v>2.4856283503529239E-2</c:v>
                </c:pt>
                <c:pt idx="40">
                  <c:v>2.4225628835471899E-2</c:v>
                </c:pt>
                <c:pt idx="41">
                  <c:v>2.3764765808814613E-2</c:v>
                </c:pt>
                <c:pt idx="42">
                  <c:v>2.1627210323331796E-2</c:v>
                </c:pt>
                <c:pt idx="43">
                  <c:v>1.9995997768452713E-2</c:v>
                </c:pt>
                <c:pt idx="44">
                  <c:v>1.8240473476120019E-2</c:v>
                </c:pt>
                <c:pt idx="45">
                  <c:v>1.4301913794358067E-2</c:v>
                </c:pt>
                <c:pt idx="46">
                  <c:v>1.0023770829796008E-2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57972568"/>
        <c:axId val="459927336"/>
      </c:lineChart>
      <c:catAx>
        <c:axId val="45797256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Ålder</a:t>
                </a:r>
              </a:p>
            </c:rich>
          </c:tx>
          <c:layout/>
          <c:overlay val="0"/>
        </c:title>
        <c:numFmt formatCode="General" sourceLinked="0"/>
        <c:majorTickMark val="out"/>
        <c:minorTickMark val="none"/>
        <c:tickLblPos val="nextTo"/>
        <c:spPr>
          <a:ln>
            <a:solidFill>
              <a:sysClr val="windowText" lastClr="000000"/>
            </a:solidFill>
          </a:ln>
        </c:spPr>
        <c:crossAx val="459927336"/>
        <c:crosses val="autoZero"/>
        <c:auto val="1"/>
        <c:lblAlgn val="ctr"/>
        <c:lblOffset val="100"/>
        <c:tickLblSkip val="5"/>
        <c:noMultiLvlLbl val="0"/>
      </c:catAx>
      <c:valAx>
        <c:axId val="459927336"/>
        <c:scaling>
          <c:orientation val="minMax"/>
        </c:scaling>
        <c:delete val="0"/>
        <c:axPos val="l"/>
        <c:majorGridlines>
          <c:spPr>
            <a:ln>
              <a:solidFill>
                <a:sysClr val="windowText" lastClr="000000"/>
              </a:solidFill>
            </a:ln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Andel</a:t>
                </a:r>
              </a:p>
            </c:rich>
          </c:tx>
          <c:layout/>
          <c:overlay val="0"/>
        </c:title>
        <c:numFmt formatCode="0.0%" sourceLinked="0"/>
        <c:majorTickMark val="out"/>
        <c:minorTickMark val="none"/>
        <c:tickLblPos val="nextTo"/>
        <c:spPr>
          <a:ln>
            <a:solidFill>
              <a:sysClr val="windowText" lastClr="000000"/>
            </a:solidFill>
          </a:ln>
        </c:spPr>
        <c:crossAx val="457972568"/>
        <c:crosses val="autoZero"/>
        <c:crossBetween val="between"/>
      </c:valAx>
      <c:spPr>
        <a:ln>
          <a:solidFill>
            <a:sysClr val="windowText" lastClr="000000"/>
          </a:solidFill>
        </a:ln>
      </c:spPr>
    </c:plotArea>
    <c:legend>
      <c:legendPos val="r"/>
      <c:layout>
        <c:manualLayout>
          <c:xMode val="edge"/>
          <c:yMode val="edge"/>
          <c:x val="0.80655848034770783"/>
          <c:y val="4.8793895250414526E-2"/>
          <c:w val="0.15569551336656764"/>
          <c:h val="7.7709009471323712E-2"/>
        </c:manualLayout>
      </c:layout>
      <c:overlay val="0"/>
      <c:spPr>
        <a:solidFill>
          <a:srgbClr val="F79646">
            <a:lumMod val="40000"/>
            <a:lumOff val="60000"/>
          </a:srgbClr>
        </a:solidFill>
        <a:ln>
          <a:solidFill>
            <a:sysClr val="windowText" lastClr="000000"/>
          </a:solidFill>
        </a:ln>
      </c:sp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200" b="1">
          <a:latin typeface="Arial" panose="020B0604020202020204" pitchFamily="34" charset="0"/>
          <a:cs typeface="Arial" panose="020B0604020202020204" pitchFamily="34" charset="0"/>
        </a:defRPr>
      </a:pPr>
      <a:endParaRPr lang="sv-SE"/>
    </a:p>
  </c:txPr>
  <c:externalData r:id="rId2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977515072196357"/>
          <c:y val="3.9927862696318428E-2"/>
          <c:w val="0.85939399551249984"/>
          <c:h val="0.84782174196487126"/>
        </c:manualLayout>
      </c:layout>
      <c:lineChart>
        <c:grouping val="standard"/>
        <c:varyColors val="0"/>
        <c:ser>
          <c:idx val="0"/>
          <c:order val="0"/>
          <c:tx>
            <c:v>2014</c:v>
          </c:tx>
          <c:spPr>
            <a:ln w="31750">
              <a:solidFill>
                <a:sysClr val="window" lastClr="FFFFFF">
                  <a:lumMod val="75000"/>
                </a:sysClr>
              </a:solidFill>
            </a:ln>
          </c:spPr>
          <c:marker>
            <c:symbol val="none"/>
          </c:marker>
          <c:cat>
            <c:strRef>
              <c:f>'[1]sammanställning 14-15'!$I$11:$I$57</c:f>
              <c:strCache>
                <c:ptCount val="47"/>
                <c:pt idx="0">
                  <c:v>18</c:v>
                </c:pt>
                <c:pt idx="1">
                  <c:v>19</c:v>
                </c:pt>
                <c:pt idx="2">
                  <c:v>20</c:v>
                </c:pt>
                <c:pt idx="3">
                  <c:v>21</c:v>
                </c:pt>
                <c:pt idx="4">
                  <c:v>22</c:v>
                </c:pt>
                <c:pt idx="5">
                  <c:v>23</c:v>
                </c:pt>
                <c:pt idx="6">
                  <c:v>24</c:v>
                </c:pt>
                <c:pt idx="7">
                  <c:v>25</c:v>
                </c:pt>
                <c:pt idx="8">
                  <c:v>26</c:v>
                </c:pt>
                <c:pt idx="9">
                  <c:v>27</c:v>
                </c:pt>
                <c:pt idx="10">
                  <c:v>28</c:v>
                </c:pt>
                <c:pt idx="11">
                  <c:v>29</c:v>
                </c:pt>
                <c:pt idx="12">
                  <c:v>30</c:v>
                </c:pt>
                <c:pt idx="13">
                  <c:v>31</c:v>
                </c:pt>
                <c:pt idx="14">
                  <c:v>32</c:v>
                </c:pt>
                <c:pt idx="15">
                  <c:v>33</c:v>
                </c:pt>
                <c:pt idx="16">
                  <c:v>34</c:v>
                </c:pt>
                <c:pt idx="17">
                  <c:v>35</c:v>
                </c:pt>
                <c:pt idx="18">
                  <c:v>36</c:v>
                </c:pt>
                <c:pt idx="19">
                  <c:v>37</c:v>
                </c:pt>
                <c:pt idx="20">
                  <c:v>38</c:v>
                </c:pt>
                <c:pt idx="21">
                  <c:v>39</c:v>
                </c:pt>
                <c:pt idx="22">
                  <c:v>40</c:v>
                </c:pt>
                <c:pt idx="23">
                  <c:v>41</c:v>
                </c:pt>
                <c:pt idx="24">
                  <c:v>42</c:v>
                </c:pt>
                <c:pt idx="25">
                  <c:v>43</c:v>
                </c:pt>
                <c:pt idx="26">
                  <c:v>44</c:v>
                </c:pt>
                <c:pt idx="27">
                  <c:v>45</c:v>
                </c:pt>
                <c:pt idx="28">
                  <c:v>46</c:v>
                </c:pt>
                <c:pt idx="29">
                  <c:v>47</c:v>
                </c:pt>
                <c:pt idx="30">
                  <c:v>48</c:v>
                </c:pt>
                <c:pt idx="31">
                  <c:v>49</c:v>
                </c:pt>
                <c:pt idx="32">
                  <c:v>50</c:v>
                </c:pt>
                <c:pt idx="33">
                  <c:v>51</c:v>
                </c:pt>
                <c:pt idx="34">
                  <c:v>52</c:v>
                </c:pt>
                <c:pt idx="35">
                  <c:v>53</c:v>
                </c:pt>
                <c:pt idx="36">
                  <c:v>54</c:v>
                </c:pt>
                <c:pt idx="37">
                  <c:v>55</c:v>
                </c:pt>
                <c:pt idx="38">
                  <c:v>56</c:v>
                </c:pt>
                <c:pt idx="39">
                  <c:v>57</c:v>
                </c:pt>
                <c:pt idx="40">
                  <c:v>58</c:v>
                </c:pt>
                <c:pt idx="41">
                  <c:v>59</c:v>
                </c:pt>
                <c:pt idx="42">
                  <c:v>60</c:v>
                </c:pt>
                <c:pt idx="43">
                  <c:v>61</c:v>
                </c:pt>
                <c:pt idx="44">
                  <c:v>62</c:v>
                </c:pt>
                <c:pt idx="45">
                  <c:v>63</c:v>
                </c:pt>
                <c:pt idx="46">
                  <c:v>64+</c:v>
                </c:pt>
              </c:strCache>
            </c:strRef>
          </c:cat>
          <c:val>
            <c:numRef>
              <c:f>'[1]sammanställning 14-15'!$H$11:$H$57</c:f>
              <c:numCache>
                <c:formatCode>General</c:formatCode>
                <c:ptCount val="47"/>
                <c:pt idx="0">
                  <c:v>8.3741689097476251E-4</c:v>
                </c:pt>
                <c:pt idx="1">
                  <c:v>4.9784894287620493E-3</c:v>
                </c:pt>
                <c:pt idx="2">
                  <c:v>7.7069961119930058E-3</c:v>
                </c:pt>
                <c:pt idx="3">
                  <c:v>1.0964639841719005E-2</c:v>
                </c:pt>
                <c:pt idx="4">
                  <c:v>1.42130811880277E-2</c:v>
                </c:pt>
                <c:pt idx="5">
                  <c:v>1.7429314192375825E-2</c:v>
                </c:pt>
                <c:pt idx="6">
                  <c:v>1.8124094140382359E-2</c:v>
                </c:pt>
                <c:pt idx="7">
                  <c:v>1.6996802171762488E-2</c:v>
                </c:pt>
                <c:pt idx="8">
                  <c:v>1.7709986886603631E-2</c:v>
                </c:pt>
                <c:pt idx="9">
                  <c:v>1.8478385901948606E-2</c:v>
                </c:pt>
                <c:pt idx="10">
                  <c:v>1.8593415694664918E-2</c:v>
                </c:pt>
                <c:pt idx="11">
                  <c:v>1.9044332482112868E-2</c:v>
                </c:pt>
                <c:pt idx="12">
                  <c:v>1.7861826212989165E-2</c:v>
                </c:pt>
                <c:pt idx="13">
                  <c:v>1.8542802585869739E-2</c:v>
                </c:pt>
                <c:pt idx="14">
                  <c:v>1.8487588285365911E-2</c:v>
                </c:pt>
                <c:pt idx="15">
                  <c:v>1.8524397819035129E-2</c:v>
                </c:pt>
                <c:pt idx="16">
                  <c:v>1.8786665746428326E-2</c:v>
                </c:pt>
                <c:pt idx="17">
                  <c:v>1.9145558699703222E-2</c:v>
                </c:pt>
                <c:pt idx="18">
                  <c:v>1.881427289668024E-2</c:v>
                </c:pt>
                <c:pt idx="19">
                  <c:v>1.9412427818805072E-2</c:v>
                </c:pt>
                <c:pt idx="20">
                  <c:v>2.0613338854763383E-2</c:v>
                </c:pt>
                <c:pt idx="21">
                  <c:v>2.2182345227413899E-2</c:v>
                </c:pt>
                <c:pt idx="22">
                  <c:v>2.3203809786734763E-2</c:v>
                </c:pt>
                <c:pt idx="23">
                  <c:v>2.3829571859111508E-2</c:v>
                </c:pt>
                <c:pt idx="24">
                  <c:v>2.5007476936526562E-2</c:v>
                </c:pt>
                <c:pt idx="25">
                  <c:v>2.7317275174270135E-2</c:v>
                </c:pt>
                <c:pt idx="26">
                  <c:v>2.7515126417742196E-2</c:v>
                </c:pt>
                <c:pt idx="27">
                  <c:v>2.8596406469275543E-2</c:v>
                </c:pt>
                <c:pt idx="28">
                  <c:v>3.0795776106011457E-2</c:v>
                </c:pt>
                <c:pt idx="29">
                  <c:v>3.2617848022637862E-2</c:v>
                </c:pt>
                <c:pt idx="30">
                  <c:v>3.2410794395748496E-2</c:v>
                </c:pt>
                <c:pt idx="31">
                  <c:v>3.1941472841465937E-2</c:v>
                </c:pt>
                <c:pt idx="32">
                  <c:v>3.1706812064324658E-2</c:v>
                </c:pt>
                <c:pt idx="33">
                  <c:v>2.947983527733683E-2</c:v>
                </c:pt>
                <c:pt idx="34">
                  <c:v>2.7680769319253687E-2</c:v>
                </c:pt>
                <c:pt idx="35">
                  <c:v>2.6668507143350128E-2</c:v>
                </c:pt>
                <c:pt idx="36">
                  <c:v>2.5688453309407135E-2</c:v>
                </c:pt>
                <c:pt idx="37">
                  <c:v>2.569765569282444E-2</c:v>
                </c:pt>
                <c:pt idx="38">
                  <c:v>2.5660846159155221E-2</c:v>
                </c:pt>
                <c:pt idx="39">
                  <c:v>2.5651643775737917E-2</c:v>
                </c:pt>
                <c:pt idx="40">
                  <c:v>2.4607173257873788E-2</c:v>
                </c:pt>
                <c:pt idx="41">
                  <c:v>2.313939310281363E-2</c:v>
                </c:pt>
                <c:pt idx="42">
                  <c:v>2.225596429475234E-2</c:v>
                </c:pt>
                <c:pt idx="43">
                  <c:v>2.1772839165343824E-2</c:v>
                </c:pt>
                <c:pt idx="44">
                  <c:v>1.9412427818805072E-2</c:v>
                </c:pt>
                <c:pt idx="45">
                  <c:v>1.6495272275519359E-2</c:v>
                </c:pt>
                <c:pt idx="46">
                  <c:v>1.33986702555962E-2</c:v>
                </c:pt>
              </c:numCache>
            </c:numRef>
          </c:val>
          <c:smooth val="0"/>
        </c:ser>
        <c:ser>
          <c:idx val="1"/>
          <c:order val="1"/>
          <c:tx>
            <c:v>2015</c:v>
          </c:tx>
          <c:spPr>
            <a:ln w="31750">
              <a:solidFill>
                <a:sysClr val="window" lastClr="FFFFFF">
                  <a:lumMod val="50000"/>
                </a:sysClr>
              </a:solidFill>
            </a:ln>
          </c:spPr>
          <c:marker>
            <c:symbol val="none"/>
          </c:marker>
          <c:cat>
            <c:strRef>
              <c:f>'[1]sammanställning 14-15'!$I$11:$I$57</c:f>
              <c:strCache>
                <c:ptCount val="47"/>
                <c:pt idx="0">
                  <c:v>18</c:v>
                </c:pt>
                <c:pt idx="1">
                  <c:v>19</c:v>
                </c:pt>
                <c:pt idx="2">
                  <c:v>20</c:v>
                </c:pt>
                <c:pt idx="3">
                  <c:v>21</c:v>
                </c:pt>
                <c:pt idx="4">
                  <c:v>22</c:v>
                </c:pt>
                <c:pt idx="5">
                  <c:v>23</c:v>
                </c:pt>
                <c:pt idx="6">
                  <c:v>24</c:v>
                </c:pt>
                <c:pt idx="7">
                  <c:v>25</c:v>
                </c:pt>
                <c:pt idx="8">
                  <c:v>26</c:v>
                </c:pt>
                <c:pt idx="9">
                  <c:v>27</c:v>
                </c:pt>
                <c:pt idx="10">
                  <c:v>28</c:v>
                </c:pt>
                <c:pt idx="11">
                  <c:v>29</c:v>
                </c:pt>
                <c:pt idx="12">
                  <c:v>30</c:v>
                </c:pt>
                <c:pt idx="13">
                  <c:v>31</c:v>
                </c:pt>
                <c:pt idx="14">
                  <c:v>32</c:v>
                </c:pt>
                <c:pt idx="15">
                  <c:v>33</c:v>
                </c:pt>
                <c:pt idx="16">
                  <c:v>34</c:v>
                </c:pt>
                <c:pt idx="17">
                  <c:v>35</c:v>
                </c:pt>
                <c:pt idx="18">
                  <c:v>36</c:v>
                </c:pt>
                <c:pt idx="19">
                  <c:v>37</c:v>
                </c:pt>
                <c:pt idx="20">
                  <c:v>38</c:v>
                </c:pt>
                <c:pt idx="21">
                  <c:v>39</c:v>
                </c:pt>
                <c:pt idx="22">
                  <c:v>40</c:v>
                </c:pt>
                <c:pt idx="23">
                  <c:v>41</c:v>
                </c:pt>
                <c:pt idx="24">
                  <c:v>42</c:v>
                </c:pt>
                <c:pt idx="25">
                  <c:v>43</c:v>
                </c:pt>
                <c:pt idx="26">
                  <c:v>44</c:v>
                </c:pt>
                <c:pt idx="27">
                  <c:v>45</c:v>
                </c:pt>
                <c:pt idx="28">
                  <c:v>46</c:v>
                </c:pt>
                <c:pt idx="29">
                  <c:v>47</c:v>
                </c:pt>
                <c:pt idx="30">
                  <c:v>48</c:v>
                </c:pt>
                <c:pt idx="31">
                  <c:v>49</c:v>
                </c:pt>
                <c:pt idx="32">
                  <c:v>50</c:v>
                </c:pt>
                <c:pt idx="33">
                  <c:v>51</c:v>
                </c:pt>
                <c:pt idx="34">
                  <c:v>52</c:v>
                </c:pt>
                <c:pt idx="35">
                  <c:v>53</c:v>
                </c:pt>
                <c:pt idx="36">
                  <c:v>54</c:v>
                </c:pt>
                <c:pt idx="37">
                  <c:v>55</c:v>
                </c:pt>
                <c:pt idx="38">
                  <c:v>56</c:v>
                </c:pt>
                <c:pt idx="39">
                  <c:v>57</c:v>
                </c:pt>
                <c:pt idx="40">
                  <c:v>58</c:v>
                </c:pt>
                <c:pt idx="41">
                  <c:v>59</c:v>
                </c:pt>
                <c:pt idx="42">
                  <c:v>60</c:v>
                </c:pt>
                <c:pt idx="43">
                  <c:v>61</c:v>
                </c:pt>
                <c:pt idx="44">
                  <c:v>62</c:v>
                </c:pt>
                <c:pt idx="45">
                  <c:v>63</c:v>
                </c:pt>
                <c:pt idx="46">
                  <c:v>64+</c:v>
                </c:pt>
              </c:strCache>
            </c:strRef>
          </c:cat>
          <c:val>
            <c:numRef>
              <c:f>'[1]sammanställning 14-15'!$L$11:$L$57</c:f>
              <c:numCache>
                <c:formatCode>General</c:formatCode>
                <c:ptCount val="47"/>
                <c:pt idx="0">
                  <c:v>1.3460197533915284E-3</c:v>
                </c:pt>
                <c:pt idx="1">
                  <c:v>7.2199616936017719E-3</c:v>
                </c:pt>
                <c:pt idx="2">
                  <c:v>1.0971164285020787E-2</c:v>
                </c:pt>
                <c:pt idx="3">
                  <c:v>1.3574940201417513E-2</c:v>
                </c:pt>
                <c:pt idx="4">
                  <c:v>1.5931578064732516E-2</c:v>
                </c:pt>
                <c:pt idx="5">
                  <c:v>1.8054317413523747E-2</c:v>
                </c:pt>
                <c:pt idx="6">
                  <c:v>1.9638648860958365E-2</c:v>
                </c:pt>
                <c:pt idx="7">
                  <c:v>2.0282973070778573E-2</c:v>
                </c:pt>
                <c:pt idx="8">
                  <c:v>1.8972258753541575E-2</c:v>
                </c:pt>
                <c:pt idx="9">
                  <c:v>1.8994324651138161E-2</c:v>
                </c:pt>
                <c:pt idx="10">
                  <c:v>1.9254702242777831E-2</c:v>
                </c:pt>
                <c:pt idx="11">
                  <c:v>1.9572451168168619E-2</c:v>
                </c:pt>
                <c:pt idx="12">
                  <c:v>1.9859307836924189E-2</c:v>
                </c:pt>
                <c:pt idx="13">
                  <c:v>1.8870755624597297E-2</c:v>
                </c:pt>
                <c:pt idx="14">
                  <c:v>1.9104654139121071E-2</c:v>
                </c:pt>
                <c:pt idx="15">
                  <c:v>1.8791318393249601E-2</c:v>
                </c:pt>
                <c:pt idx="16">
                  <c:v>1.8279389569008889E-2</c:v>
                </c:pt>
                <c:pt idx="17">
                  <c:v>1.8778078854691651E-2</c:v>
                </c:pt>
                <c:pt idx="18">
                  <c:v>1.8923713778829097E-2</c:v>
                </c:pt>
                <c:pt idx="19">
                  <c:v>1.8954606035464311E-2</c:v>
                </c:pt>
                <c:pt idx="20">
                  <c:v>1.9170851831910817E-2</c:v>
                </c:pt>
                <c:pt idx="21">
                  <c:v>2.0547763841937561E-2</c:v>
                </c:pt>
                <c:pt idx="22">
                  <c:v>2.1973220826676788E-2</c:v>
                </c:pt>
                <c:pt idx="23">
                  <c:v>2.3306001041510368E-2</c:v>
                </c:pt>
                <c:pt idx="24">
                  <c:v>2.3433983247570546E-2</c:v>
                </c:pt>
                <c:pt idx="25">
                  <c:v>2.5371369056550481E-2</c:v>
                </c:pt>
                <c:pt idx="26">
                  <c:v>2.6408466243589855E-2</c:v>
                </c:pt>
                <c:pt idx="27">
                  <c:v>2.7666222406595057E-2</c:v>
                </c:pt>
                <c:pt idx="28">
                  <c:v>2.8063408563333538E-2</c:v>
                </c:pt>
                <c:pt idx="29">
                  <c:v>3.0556854991747356E-2</c:v>
                </c:pt>
                <c:pt idx="30">
                  <c:v>3.2158839157259242E-2</c:v>
                </c:pt>
                <c:pt idx="31">
                  <c:v>3.1885222027061615E-2</c:v>
                </c:pt>
                <c:pt idx="32">
                  <c:v>3.132033504858911E-2</c:v>
                </c:pt>
                <c:pt idx="33">
                  <c:v>3.1545407204074248E-2</c:v>
                </c:pt>
                <c:pt idx="34">
                  <c:v>2.875186456834691E-2</c:v>
                </c:pt>
                <c:pt idx="35">
                  <c:v>2.7330820763127001E-2</c:v>
                </c:pt>
                <c:pt idx="36">
                  <c:v>2.6121609574834285E-2</c:v>
                </c:pt>
                <c:pt idx="37">
                  <c:v>2.5530243519245877E-2</c:v>
                </c:pt>
                <c:pt idx="38">
                  <c:v>2.5066859669717646E-2</c:v>
                </c:pt>
                <c:pt idx="39">
                  <c:v>2.5115404644430125E-2</c:v>
                </c:pt>
                <c:pt idx="40">
                  <c:v>2.4510799050283767E-2</c:v>
                </c:pt>
                <c:pt idx="41">
                  <c:v>2.362816314642047E-2</c:v>
                </c:pt>
                <c:pt idx="42">
                  <c:v>2.1324483437337265E-2</c:v>
                </c:pt>
                <c:pt idx="43">
                  <c:v>2.0128511787602495E-2</c:v>
                </c:pt>
                <c:pt idx="44">
                  <c:v>1.8398545416030435E-2</c:v>
                </c:pt>
                <c:pt idx="45">
                  <c:v>1.4819456825864762E-2</c:v>
                </c:pt>
                <c:pt idx="46">
                  <c:v>1.0490127717415289E-2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60009024"/>
        <c:axId val="460009416"/>
      </c:lineChart>
      <c:catAx>
        <c:axId val="46000902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Ålder</a:t>
                </a:r>
              </a:p>
            </c:rich>
          </c:tx>
          <c:layout/>
          <c:overlay val="0"/>
        </c:title>
        <c:numFmt formatCode="General" sourceLinked="0"/>
        <c:majorTickMark val="out"/>
        <c:minorTickMark val="none"/>
        <c:tickLblPos val="nextTo"/>
        <c:spPr>
          <a:ln>
            <a:solidFill>
              <a:sysClr val="windowText" lastClr="000000"/>
            </a:solidFill>
          </a:ln>
        </c:spPr>
        <c:crossAx val="460009416"/>
        <c:crosses val="autoZero"/>
        <c:auto val="1"/>
        <c:lblAlgn val="ctr"/>
        <c:lblOffset val="100"/>
        <c:tickLblSkip val="5"/>
        <c:noMultiLvlLbl val="0"/>
      </c:catAx>
      <c:valAx>
        <c:axId val="460009416"/>
        <c:scaling>
          <c:orientation val="minMax"/>
        </c:scaling>
        <c:delete val="0"/>
        <c:axPos val="l"/>
        <c:majorGridlines>
          <c:spPr>
            <a:ln>
              <a:solidFill>
                <a:sysClr val="windowText" lastClr="000000"/>
              </a:solidFill>
            </a:ln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Andel</a:t>
                </a:r>
              </a:p>
            </c:rich>
          </c:tx>
          <c:layout/>
          <c:overlay val="0"/>
        </c:title>
        <c:numFmt formatCode="0.0%" sourceLinked="0"/>
        <c:majorTickMark val="out"/>
        <c:minorTickMark val="none"/>
        <c:tickLblPos val="nextTo"/>
        <c:spPr>
          <a:ln>
            <a:solidFill>
              <a:sysClr val="windowText" lastClr="000000"/>
            </a:solidFill>
          </a:ln>
        </c:spPr>
        <c:crossAx val="460009024"/>
        <c:crosses val="autoZero"/>
        <c:crossBetween val="between"/>
      </c:valAx>
      <c:spPr>
        <a:ln>
          <a:solidFill>
            <a:sysClr val="windowText" lastClr="000000"/>
          </a:solidFill>
        </a:ln>
      </c:spPr>
    </c:plotArea>
    <c:legend>
      <c:legendPos val="r"/>
      <c:layout>
        <c:manualLayout>
          <c:xMode val="edge"/>
          <c:yMode val="edge"/>
          <c:x val="0.79112839904889598"/>
          <c:y val="5.7614313607881676E-2"/>
          <c:w val="0.16848745046980987"/>
          <c:h val="8.6529442915556157E-2"/>
        </c:manualLayout>
      </c:layout>
      <c:overlay val="0"/>
      <c:spPr>
        <a:solidFill>
          <a:srgbClr val="F79646">
            <a:lumMod val="40000"/>
            <a:lumOff val="60000"/>
          </a:srgbClr>
        </a:solidFill>
        <a:ln>
          <a:solidFill>
            <a:sysClr val="windowText" lastClr="000000"/>
          </a:solidFill>
        </a:ln>
      </c:sp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200" b="1">
          <a:latin typeface="Arial" panose="020B0604020202020204" pitchFamily="34" charset="0"/>
          <a:cs typeface="Arial" panose="020B0604020202020204" pitchFamily="34" charset="0"/>
        </a:defRPr>
      </a:pPr>
      <a:endParaRPr lang="sv-SE"/>
    </a:p>
  </c:txPr>
  <c:externalData r:id="rId2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2355418142644689"/>
          <c:y val="3.9927862696318428E-2"/>
          <c:w val="0.84900408888728285"/>
          <c:h val="0.84782174196487126"/>
        </c:manualLayout>
      </c:layout>
      <c:lineChart>
        <c:grouping val="standard"/>
        <c:varyColors val="0"/>
        <c:ser>
          <c:idx val="0"/>
          <c:order val="0"/>
          <c:tx>
            <c:v>2014</c:v>
          </c:tx>
          <c:spPr>
            <a:ln w="31750">
              <a:solidFill>
                <a:srgbClr val="F79646">
                  <a:lumMod val="60000"/>
                  <a:lumOff val="40000"/>
                </a:srgbClr>
              </a:solidFill>
            </a:ln>
          </c:spPr>
          <c:marker>
            <c:symbol val="none"/>
          </c:marker>
          <c:cat>
            <c:strRef>
              <c:f>'[1]sammanställning 14-15'!$N$12:$N$57</c:f>
              <c:strCache>
                <c:ptCount val="46"/>
                <c:pt idx="0">
                  <c:v>19</c:v>
                </c:pt>
                <c:pt idx="1">
                  <c:v>20</c:v>
                </c:pt>
                <c:pt idx="2">
                  <c:v>21</c:v>
                </c:pt>
                <c:pt idx="3">
                  <c:v>22</c:v>
                </c:pt>
                <c:pt idx="4">
                  <c:v>23</c:v>
                </c:pt>
                <c:pt idx="5">
                  <c:v>24</c:v>
                </c:pt>
                <c:pt idx="6">
                  <c:v>25</c:v>
                </c:pt>
                <c:pt idx="7">
                  <c:v>26</c:v>
                </c:pt>
                <c:pt idx="8">
                  <c:v>27</c:v>
                </c:pt>
                <c:pt idx="9">
                  <c:v>28</c:v>
                </c:pt>
                <c:pt idx="10">
                  <c:v>29</c:v>
                </c:pt>
                <c:pt idx="11">
                  <c:v>30</c:v>
                </c:pt>
                <c:pt idx="12">
                  <c:v>31</c:v>
                </c:pt>
                <c:pt idx="13">
                  <c:v>32</c:v>
                </c:pt>
                <c:pt idx="14">
                  <c:v>33</c:v>
                </c:pt>
                <c:pt idx="15">
                  <c:v>34</c:v>
                </c:pt>
                <c:pt idx="16">
                  <c:v>35</c:v>
                </c:pt>
                <c:pt idx="17">
                  <c:v>36</c:v>
                </c:pt>
                <c:pt idx="18">
                  <c:v>37</c:v>
                </c:pt>
                <c:pt idx="19">
                  <c:v>38</c:v>
                </c:pt>
                <c:pt idx="20">
                  <c:v>39</c:v>
                </c:pt>
                <c:pt idx="21">
                  <c:v>40</c:v>
                </c:pt>
                <c:pt idx="22">
                  <c:v>41</c:v>
                </c:pt>
                <c:pt idx="23">
                  <c:v>42</c:v>
                </c:pt>
                <c:pt idx="24">
                  <c:v>43</c:v>
                </c:pt>
                <c:pt idx="25">
                  <c:v>44</c:v>
                </c:pt>
                <c:pt idx="26">
                  <c:v>45</c:v>
                </c:pt>
                <c:pt idx="27">
                  <c:v>46</c:v>
                </c:pt>
                <c:pt idx="28">
                  <c:v>47</c:v>
                </c:pt>
                <c:pt idx="29">
                  <c:v>48</c:v>
                </c:pt>
                <c:pt idx="30">
                  <c:v>49</c:v>
                </c:pt>
                <c:pt idx="31">
                  <c:v>50</c:v>
                </c:pt>
                <c:pt idx="32">
                  <c:v>51</c:v>
                </c:pt>
                <c:pt idx="33">
                  <c:v>52</c:v>
                </c:pt>
                <c:pt idx="34">
                  <c:v>53</c:v>
                </c:pt>
                <c:pt idx="35">
                  <c:v>54</c:v>
                </c:pt>
                <c:pt idx="36">
                  <c:v>55</c:v>
                </c:pt>
                <c:pt idx="37">
                  <c:v>56</c:v>
                </c:pt>
                <c:pt idx="38">
                  <c:v>57</c:v>
                </c:pt>
                <c:pt idx="39">
                  <c:v>58</c:v>
                </c:pt>
                <c:pt idx="40">
                  <c:v>59</c:v>
                </c:pt>
                <c:pt idx="41">
                  <c:v>60</c:v>
                </c:pt>
                <c:pt idx="42">
                  <c:v>61</c:v>
                </c:pt>
                <c:pt idx="43">
                  <c:v>62</c:v>
                </c:pt>
                <c:pt idx="44">
                  <c:v>63</c:v>
                </c:pt>
                <c:pt idx="45">
                  <c:v>64+</c:v>
                </c:pt>
              </c:strCache>
            </c:strRef>
          </c:cat>
          <c:val>
            <c:numRef>
              <c:f>'[1]sammanställning 14-15'!$Q$12:$Q$57</c:f>
              <c:numCache>
                <c:formatCode>General</c:formatCode>
                <c:ptCount val="46"/>
                <c:pt idx="0">
                  <c:v>1.1738007668831677E-4</c:v>
                </c:pt>
                <c:pt idx="1">
                  <c:v>3.6192190312231003E-4</c:v>
                </c:pt>
                <c:pt idx="2">
                  <c:v>5.8690038344158383E-4</c:v>
                </c:pt>
                <c:pt idx="3">
                  <c:v>1.3205258627435636E-3</c:v>
                </c:pt>
                <c:pt idx="4">
                  <c:v>1.8487362078409891E-3</c:v>
                </c:pt>
                <c:pt idx="5">
                  <c:v>3.2964238203302292E-3</c:v>
                </c:pt>
                <c:pt idx="6">
                  <c:v>7.2384380624462008E-3</c:v>
                </c:pt>
                <c:pt idx="7">
                  <c:v>8.6861256749354403E-3</c:v>
                </c:pt>
                <c:pt idx="8">
                  <c:v>1.0573988575005869E-2</c:v>
                </c:pt>
                <c:pt idx="9">
                  <c:v>1.2794428359026527E-2</c:v>
                </c:pt>
                <c:pt idx="10">
                  <c:v>1.421277095234369E-2</c:v>
                </c:pt>
                <c:pt idx="11">
                  <c:v>1.5562641834259332E-2</c:v>
                </c:pt>
                <c:pt idx="12">
                  <c:v>1.6785350966429299E-2</c:v>
                </c:pt>
                <c:pt idx="13">
                  <c:v>1.8125440175287583E-2</c:v>
                </c:pt>
                <c:pt idx="14">
                  <c:v>2.0502386728225994E-2</c:v>
                </c:pt>
                <c:pt idx="15">
                  <c:v>2.3710775491039986E-2</c:v>
                </c:pt>
                <c:pt idx="16">
                  <c:v>2.4825886219578996E-2</c:v>
                </c:pt>
                <c:pt idx="17">
                  <c:v>2.4219422490022693E-2</c:v>
                </c:pt>
                <c:pt idx="18">
                  <c:v>2.5735581813913451E-2</c:v>
                </c:pt>
                <c:pt idx="19">
                  <c:v>2.8816808826981767E-2</c:v>
                </c:pt>
                <c:pt idx="20">
                  <c:v>3.092965020737147E-2</c:v>
                </c:pt>
                <c:pt idx="21">
                  <c:v>3.2612097973237344E-2</c:v>
                </c:pt>
                <c:pt idx="22">
                  <c:v>3.2015415916738399E-2</c:v>
                </c:pt>
                <c:pt idx="23">
                  <c:v>3.3746772047891074E-2</c:v>
                </c:pt>
                <c:pt idx="24">
                  <c:v>3.5722670005477734E-2</c:v>
                </c:pt>
                <c:pt idx="25">
                  <c:v>3.3658736990374832E-2</c:v>
                </c:pt>
                <c:pt idx="26">
                  <c:v>3.4724939353627048E-2</c:v>
                </c:pt>
                <c:pt idx="27">
                  <c:v>3.6769309022615229E-2</c:v>
                </c:pt>
                <c:pt idx="28">
                  <c:v>3.8823460364660771E-2</c:v>
                </c:pt>
                <c:pt idx="29">
                  <c:v>3.8080053212301429E-2</c:v>
                </c:pt>
                <c:pt idx="30">
                  <c:v>3.6857344080131464E-2</c:v>
                </c:pt>
                <c:pt idx="31">
                  <c:v>3.6104155254714769E-2</c:v>
                </c:pt>
                <c:pt idx="32">
                  <c:v>3.2670788011581499E-2</c:v>
                </c:pt>
                <c:pt idx="33">
                  <c:v>2.9276547460677673E-2</c:v>
                </c:pt>
                <c:pt idx="34">
                  <c:v>2.7016980984427577E-2</c:v>
                </c:pt>
                <c:pt idx="35">
                  <c:v>2.7232177791689492E-2</c:v>
                </c:pt>
                <c:pt idx="36">
                  <c:v>2.5931215275060645E-2</c:v>
                </c:pt>
                <c:pt idx="37">
                  <c:v>2.4659597777603882E-2</c:v>
                </c:pt>
                <c:pt idx="38">
                  <c:v>2.4238985836137414E-2</c:v>
                </c:pt>
                <c:pt idx="39">
                  <c:v>2.4571562720087644E-2</c:v>
                </c:pt>
                <c:pt idx="40">
                  <c:v>2.357383206823695E-2</c:v>
                </c:pt>
                <c:pt idx="41">
                  <c:v>2.1402300649503089E-2</c:v>
                </c:pt>
                <c:pt idx="42">
                  <c:v>2.1519680726191408E-2</c:v>
                </c:pt>
                <c:pt idx="43">
                  <c:v>1.7117927850379529E-2</c:v>
                </c:pt>
                <c:pt idx="44">
                  <c:v>1.2882463416542766E-2</c:v>
                </c:pt>
                <c:pt idx="45">
                  <c:v>8.5394005790750457E-3</c:v>
                </c:pt>
              </c:numCache>
            </c:numRef>
          </c:val>
          <c:smooth val="0"/>
        </c:ser>
        <c:ser>
          <c:idx val="1"/>
          <c:order val="1"/>
          <c:tx>
            <c:v>2015</c:v>
          </c:tx>
          <c:spPr>
            <a:ln w="31750">
              <a:solidFill>
                <a:srgbClr val="F79646">
                  <a:lumMod val="75000"/>
                </a:srgbClr>
              </a:solidFill>
            </a:ln>
          </c:spPr>
          <c:marker>
            <c:symbol val="none"/>
          </c:marker>
          <c:cat>
            <c:strRef>
              <c:f>'[1]sammanställning 14-15'!$N$12:$N$57</c:f>
              <c:strCache>
                <c:ptCount val="46"/>
                <c:pt idx="0">
                  <c:v>19</c:v>
                </c:pt>
                <c:pt idx="1">
                  <c:v>20</c:v>
                </c:pt>
                <c:pt idx="2">
                  <c:v>21</c:v>
                </c:pt>
                <c:pt idx="3">
                  <c:v>22</c:v>
                </c:pt>
                <c:pt idx="4">
                  <c:v>23</c:v>
                </c:pt>
                <c:pt idx="5">
                  <c:v>24</c:v>
                </c:pt>
                <c:pt idx="6">
                  <c:v>25</c:v>
                </c:pt>
                <c:pt idx="7">
                  <c:v>26</c:v>
                </c:pt>
                <c:pt idx="8">
                  <c:v>27</c:v>
                </c:pt>
                <c:pt idx="9">
                  <c:v>28</c:v>
                </c:pt>
                <c:pt idx="10">
                  <c:v>29</c:v>
                </c:pt>
                <c:pt idx="11">
                  <c:v>30</c:v>
                </c:pt>
                <c:pt idx="12">
                  <c:v>31</c:v>
                </c:pt>
                <c:pt idx="13">
                  <c:v>32</c:v>
                </c:pt>
                <c:pt idx="14">
                  <c:v>33</c:v>
                </c:pt>
                <c:pt idx="15">
                  <c:v>34</c:v>
                </c:pt>
                <c:pt idx="16">
                  <c:v>35</c:v>
                </c:pt>
                <c:pt idx="17">
                  <c:v>36</c:v>
                </c:pt>
                <c:pt idx="18">
                  <c:v>37</c:v>
                </c:pt>
                <c:pt idx="19">
                  <c:v>38</c:v>
                </c:pt>
                <c:pt idx="20">
                  <c:v>39</c:v>
                </c:pt>
                <c:pt idx="21">
                  <c:v>40</c:v>
                </c:pt>
                <c:pt idx="22">
                  <c:v>41</c:v>
                </c:pt>
                <c:pt idx="23">
                  <c:v>42</c:v>
                </c:pt>
                <c:pt idx="24">
                  <c:v>43</c:v>
                </c:pt>
                <c:pt idx="25">
                  <c:v>44</c:v>
                </c:pt>
                <c:pt idx="26">
                  <c:v>45</c:v>
                </c:pt>
                <c:pt idx="27">
                  <c:v>46</c:v>
                </c:pt>
                <c:pt idx="28">
                  <c:v>47</c:v>
                </c:pt>
                <c:pt idx="29">
                  <c:v>48</c:v>
                </c:pt>
                <c:pt idx="30">
                  <c:v>49</c:v>
                </c:pt>
                <c:pt idx="31">
                  <c:v>50</c:v>
                </c:pt>
                <c:pt idx="32">
                  <c:v>51</c:v>
                </c:pt>
                <c:pt idx="33">
                  <c:v>52</c:v>
                </c:pt>
                <c:pt idx="34">
                  <c:v>53</c:v>
                </c:pt>
                <c:pt idx="35">
                  <c:v>54</c:v>
                </c:pt>
                <c:pt idx="36">
                  <c:v>55</c:v>
                </c:pt>
                <c:pt idx="37">
                  <c:v>56</c:v>
                </c:pt>
                <c:pt idx="38">
                  <c:v>57</c:v>
                </c:pt>
                <c:pt idx="39">
                  <c:v>58</c:v>
                </c:pt>
                <c:pt idx="40">
                  <c:v>59</c:v>
                </c:pt>
                <c:pt idx="41">
                  <c:v>60</c:v>
                </c:pt>
                <c:pt idx="42">
                  <c:v>61</c:v>
                </c:pt>
                <c:pt idx="43">
                  <c:v>62</c:v>
                </c:pt>
                <c:pt idx="44">
                  <c:v>63</c:v>
                </c:pt>
                <c:pt idx="45">
                  <c:v>64+</c:v>
                </c:pt>
              </c:strCache>
            </c:strRef>
          </c:cat>
          <c:val>
            <c:numRef>
              <c:f>'[1]sammanställning 14-15'!$U$12:$U$57</c:f>
              <c:numCache>
                <c:formatCode>General</c:formatCode>
                <c:ptCount val="46"/>
                <c:pt idx="0">
                  <c:v>1.4531785859603572E-4</c:v>
                </c:pt>
                <c:pt idx="1">
                  <c:v>2.712600027126E-4</c:v>
                </c:pt>
                <c:pt idx="2">
                  <c:v>6.2002286334308574E-4</c:v>
                </c:pt>
                <c:pt idx="3">
                  <c:v>1.1044157253298716E-3</c:v>
                </c:pt>
                <c:pt idx="4">
                  <c:v>2.1216407355021216E-3</c:v>
                </c:pt>
                <c:pt idx="5">
                  <c:v>3.6329464649008931E-3</c:v>
                </c:pt>
                <c:pt idx="6">
                  <c:v>7.4208986456375577E-3</c:v>
                </c:pt>
                <c:pt idx="7">
                  <c:v>8.2443665110150943E-3</c:v>
                </c:pt>
                <c:pt idx="8">
                  <c:v>1.1044157253298716E-2</c:v>
                </c:pt>
                <c:pt idx="9">
                  <c:v>1.2700780841293523E-2</c:v>
                </c:pt>
                <c:pt idx="10">
                  <c:v>1.3911762996260487E-2</c:v>
                </c:pt>
                <c:pt idx="11">
                  <c:v>1.598496444556393E-2</c:v>
                </c:pt>
                <c:pt idx="12">
                  <c:v>1.6837495882660675E-2</c:v>
                </c:pt>
                <c:pt idx="13">
                  <c:v>1.8164732324504464E-2</c:v>
                </c:pt>
                <c:pt idx="14">
                  <c:v>1.9336963050512489E-2</c:v>
                </c:pt>
                <c:pt idx="15">
                  <c:v>2.166204878804906E-2</c:v>
                </c:pt>
                <c:pt idx="16">
                  <c:v>2.4490903102051889E-2</c:v>
                </c:pt>
                <c:pt idx="17">
                  <c:v>2.5856890972854624E-2</c:v>
                </c:pt>
                <c:pt idx="18">
                  <c:v>2.5198116680552596E-2</c:v>
                </c:pt>
                <c:pt idx="19">
                  <c:v>2.6273468834163261E-2</c:v>
                </c:pt>
                <c:pt idx="20">
                  <c:v>2.8801999573734281E-2</c:v>
                </c:pt>
                <c:pt idx="21">
                  <c:v>3.0923640309236403E-2</c:v>
                </c:pt>
                <c:pt idx="22">
                  <c:v>3.3190598903334562E-2</c:v>
                </c:pt>
                <c:pt idx="23">
                  <c:v>3.1911801747689449E-2</c:v>
                </c:pt>
                <c:pt idx="24">
                  <c:v>3.4043130340431306E-2</c:v>
                </c:pt>
                <c:pt idx="25">
                  <c:v>3.536067892503536E-2</c:v>
                </c:pt>
                <c:pt idx="26">
                  <c:v>3.3829997481157115E-2</c:v>
                </c:pt>
                <c:pt idx="27">
                  <c:v>3.470190463273333E-2</c:v>
                </c:pt>
                <c:pt idx="28">
                  <c:v>3.5941950359419501E-2</c:v>
                </c:pt>
                <c:pt idx="29">
                  <c:v>3.9197070391970706E-2</c:v>
                </c:pt>
                <c:pt idx="30">
                  <c:v>3.9032376818895195E-2</c:v>
                </c:pt>
                <c:pt idx="31">
                  <c:v>3.6997926798550698E-2</c:v>
                </c:pt>
                <c:pt idx="32">
                  <c:v>3.5912886787700299E-2</c:v>
                </c:pt>
                <c:pt idx="33">
                  <c:v>3.3471546763286897E-2</c:v>
                </c:pt>
                <c:pt idx="34">
                  <c:v>2.8986068861289259E-2</c:v>
                </c:pt>
                <c:pt idx="35">
                  <c:v>2.6612543837554011E-2</c:v>
                </c:pt>
                <c:pt idx="36">
                  <c:v>2.6486601693437445E-2</c:v>
                </c:pt>
                <c:pt idx="37">
                  <c:v>2.5566255255662553E-2</c:v>
                </c:pt>
                <c:pt idx="38">
                  <c:v>2.4287458100017437E-2</c:v>
                </c:pt>
                <c:pt idx="39">
                  <c:v>2.3599620235996203E-2</c:v>
                </c:pt>
                <c:pt idx="40">
                  <c:v>2.4064637383503517E-2</c:v>
                </c:pt>
                <c:pt idx="41">
                  <c:v>2.2291759508631881E-2</c:v>
                </c:pt>
                <c:pt idx="42">
                  <c:v>1.9705101625622445E-2</c:v>
                </c:pt>
                <c:pt idx="43">
                  <c:v>1.7893472321791865E-2</c:v>
                </c:pt>
                <c:pt idx="44">
                  <c:v>1.3165797988800836E-2</c:v>
                </c:pt>
                <c:pt idx="45">
                  <c:v>9.0000193757144801E-3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60841328"/>
        <c:axId val="460841720"/>
      </c:lineChart>
      <c:catAx>
        <c:axId val="46084132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Ålder</a:t>
                </a:r>
              </a:p>
            </c:rich>
          </c:tx>
          <c:layout/>
          <c:overlay val="0"/>
        </c:title>
        <c:numFmt formatCode="General" sourceLinked="0"/>
        <c:majorTickMark val="out"/>
        <c:minorTickMark val="none"/>
        <c:tickLblPos val="nextTo"/>
        <c:spPr>
          <a:ln>
            <a:solidFill>
              <a:sysClr val="windowText" lastClr="000000"/>
            </a:solidFill>
          </a:ln>
        </c:spPr>
        <c:crossAx val="460841720"/>
        <c:crosses val="autoZero"/>
        <c:auto val="1"/>
        <c:lblAlgn val="ctr"/>
        <c:lblOffset val="100"/>
        <c:tickLblSkip val="5"/>
        <c:noMultiLvlLbl val="0"/>
      </c:catAx>
      <c:valAx>
        <c:axId val="460841720"/>
        <c:scaling>
          <c:orientation val="minMax"/>
        </c:scaling>
        <c:delete val="0"/>
        <c:axPos val="l"/>
        <c:majorGridlines>
          <c:spPr>
            <a:ln>
              <a:solidFill>
                <a:sysClr val="windowText" lastClr="000000"/>
              </a:solidFill>
            </a:ln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Andel</a:t>
                </a:r>
              </a:p>
            </c:rich>
          </c:tx>
          <c:layout/>
          <c:overlay val="0"/>
        </c:title>
        <c:numFmt formatCode="0.0%" sourceLinked="0"/>
        <c:majorTickMark val="out"/>
        <c:minorTickMark val="none"/>
        <c:tickLblPos val="nextTo"/>
        <c:spPr>
          <a:ln>
            <a:solidFill>
              <a:sysClr val="windowText" lastClr="000000"/>
            </a:solidFill>
          </a:ln>
        </c:spPr>
        <c:crossAx val="460841328"/>
        <c:crosses val="autoZero"/>
        <c:crossBetween val="between"/>
      </c:valAx>
      <c:spPr>
        <a:ln>
          <a:solidFill>
            <a:sysClr val="windowText" lastClr="000000"/>
          </a:solidFill>
        </a:ln>
      </c:spPr>
    </c:plotArea>
    <c:legend>
      <c:legendPos val="r"/>
      <c:layout>
        <c:manualLayout>
          <c:xMode val="edge"/>
          <c:yMode val="edge"/>
          <c:x val="0.75171996372961614"/>
          <c:y val="5.7614313607881676E-2"/>
          <c:w val="0.2068631425374137"/>
          <c:h val="9.7334294073218794E-2"/>
        </c:manualLayout>
      </c:layout>
      <c:overlay val="0"/>
      <c:spPr>
        <a:solidFill>
          <a:srgbClr val="F79646">
            <a:lumMod val="40000"/>
            <a:lumOff val="60000"/>
          </a:srgbClr>
        </a:solidFill>
        <a:ln>
          <a:solidFill>
            <a:schemeClr val="tx1"/>
          </a:solidFill>
        </a:ln>
      </c:sp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200" b="1">
          <a:latin typeface="Arial" panose="020B0604020202020204" pitchFamily="34" charset="0"/>
          <a:cs typeface="Arial" panose="020B0604020202020204" pitchFamily="34" charset="0"/>
        </a:defRPr>
      </a:pPr>
      <a:endParaRPr lang="sv-SE"/>
    </a:p>
  </c:txPr>
  <c:externalData r:id="rId2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8.3273651996819895E-2"/>
          <c:y val="5.3647791907967514E-2"/>
          <c:w val="0.90276330186964127"/>
          <c:h val="0.79550472329153654"/>
        </c:manualLayout>
      </c:layout>
      <c:barChart>
        <c:barDir val="col"/>
        <c:grouping val="clustered"/>
        <c:varyColors val="0"/>
        <c:ser>
          <c:idx val="1"/>
          <c:order val="0"/>
          <c:tx>
            <c:v>Industrianställda</c:v>
          </c:tx>
          <c:spPr>
            <a:solidFill>
              <a:srgbClr val="F79646">
                <a:lumMod val="75000"/>
              </a:srgbClr>
            </a:solidFill>
            <a:ln w="12700">
              <a:solidFill>
                <a:sysClr val="windowText" lastClr="000000"/>
              </a:solidFill>
              <a:prstDash val="solid"/>
            </a:ln>
          </c:spPr>
          <c:invertIfNegative val="0"/>
          <c:cat>
            <c:strRef>
              <c:f>[1]sammanfattning!$G$13:$G$17</c:f>
              <c:strCache>
                <c:ptCount val="5"/>
                <c:pt idx="0">
                  <c:v>-24</c:v>
                </c:pt>
                <c:pt idx="1">
                  <c:v>25-34</c:v>
                </c:pt>
                <c:pt idx="2">
                  <c:v>35-44</c:v>
                </c:pt>
                <c:pt idx="3">
                  <c:v>45-54</c:v>
                </c:pt>
                <c:pt idx="4">
                  <c:v>55-</c:v>
                </c:pt>
              </c:strCache>
            </c:strRef>
          </c:cat>
          <c:val>
            <c:numRef>
              <c:f>[1]sammanfattning!$F$13:$F$17</c:f>
              <c:numCache>
                <c:formatCode>General</c:formatCode>
                <c:ptCount val="5"/>
                <c:pt idx="0">
                  <c:v>6.2100000000000002E-2</c:v>
                </c:pt>
                <c:pt idx="1">
                  <c:v>0.17739999999999997</c:v>
                </c:pt>
                <c:pt idx="2">
                  <c:v>0.24160000000000001</c:v>
                </c:pt>
                <c:pt idx="3">
                  <c:v>0.31079999999999997</c:v>
                </c:pt>
                <c:pt idx="4">
                  <c:v>0.20809999999999998</c:v>
                </c:pt>
              </c:numCache>
            </c:numRef>
          </c:val>
        </c:ser>
        <c:ser>
          <c:idx val="0"/>
          <c:order val="1"/>
          <c:tx>
            <c:v>Hela arbetsmarknaden</c:v>
          </c:tx>
          <c:spPr>
            <a:solidFill>
              <a:sysClr val="window" lastClr="FFFFFF">
                <a:lumMod val="65000"/>
              </a:sysClr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[1]sammanfattning!$G$13:$G$17</c:f>
              <c:strCache>
                <c:ptCount val="5"/>
                <c:pt idx="0">
                  <c:v>-24</c:v>
                </c:pt>
                <c:pt idx="1">
                  <c:v>25-34</c:v>
                </c:pt>
                <c:pt idx="2">
                  <c:v>35-44</c:v>
                </c:pt>
                <c:pt idx="3">
                  <c:v>45-54</c:v>
                </c:pt>
                <c:pt idx="4">
                  <c:v>55-</c:v>
                </c:pt>
              </c:strCache>
            </c:strRef>
          </c:cat>
          <c:val>
            <c:numRef>
              <c:f>[1]sammanfattning!$D$13:$D$17</c:f>
              <c:numCache>
                <c:formatCode>General</c:formatCode>
                <c:ptCount val="5"/>
                <c:pt idx="0">
                  <c:v>0.10431340166124255</c:v>
                </c:pt>
                <c:pt idx="1">
                  <c:v>0.22043036867926363</c:v>
                </c:pt>
                <c:pt idx="2">
                  <c:v>0.23745567591198333</c:v>
                </c:pt>
                <c:pt idx="3">
                  <c:v>0.25324233739738672</c:v>
                </c:pt>
                <c:pt idx="4">
                  <c:v>0.18528683149560404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460842504"/>
        <c:axId val="460842896"/>
      </c:barChart>
      <c:catAx>
        <c:axId val="46084250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sv-SE"/>
                  <a:t>Åldersklass</a:t>
                </a:r>
              </a:p>
            </c:rich>
          </c:tx>
          <c:layout>
            <c:manualLayout>
              <c:xMode val="edge"/>
              <c:yMode val="edge"/>
              <c:x val="0.49741464370895572"/>
              <c:y val="0.93728813559322033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sv-SE"/>
          </a:p>
        </c:txPr>
        <c:crossAx val="46084289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460842896"/>
        <c:scaling>
          <c:orientation val="minMax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0%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sv-SE"/>
          </a:p>
        </c:txPr>
        <c:crossAx val="460842504"/>
        <c:crosses val="autoZero"/>
        <c:crossBetween val="between"/>
      </c:valAx>
      <c:spPr>
        <a:noFill/>
        <a:ln w="12700">
          <a:solidFill>
            <a:sysClr val="windowText" lastClr="00000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9.3091575943656676E-2"/>
          <c:y val="6.750332062957401E-2"/>
          <c:w val="0.52574779436092645"/>
          <c:h val="8.3692019203222529E-2"/>
        </c:manualLayout>
      </c:layout>
      <c:overlay val="0"/>
      <c:spPr>
        <a:solidFill>
          <a:srgbClr val="F79646">
            <a:lumMod val="40000"/>
            <a:lumOff val="60000"/>
          </a:srgbClr>
        </a:solidFill>
        <a:ln w="3175">
          <a:solidFill>
            <a:sysClr val="windowText" lastClr="000000"/>
          </a:solidFill>
          <a:prstDash val="solid"/>
        </a:ln>
      </c:spPr>
    </c:legend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1200" b="1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sv-SE"/>
    </a:p>
  </c:txPr>
  <c:externalData r:id="rId2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5.5975753573535396E-2"/>
          <c:y val="2.1123081768430408E-2"/>
          <c:w val="0.92802336880563396"/>
          <c:h val="0.78871814526757322"/>
        </c:manualLayout>
      </c:layout>
      <c:barChart>
        <c:barDir val="col"/>
        <c:grouping val="clustered"/>
        <c:varyColors val="0"/>
        <c:ser>
          <c:idx val="0"/>
          <c:order val="0"/>
          <c:tx>
            <c:v>Arbetare</c:v>
          </c:tx>
          <c:spPr>
            <a:solidFill>
              <a:srgbClr val="C00000"/>
            </a:solidFill>
          </c:spPr>
          <c:invertIfNegative val="0"/>
          <c:cat>
            <c:strRef>
              <c:f>[1]sammanställning!$A$3:$A$23</c:f>
              <c:strCache>
                <c:ptCount val="21"/>
                <c:pt idx="0">
                  <c:v>Stockholms län</c:v>
                </c:pt>
                <c:pt idx="1">
                  <c:v>Uppsala län</c:v>
                </c:pt>
                <c:pt idx="2">
                  <c:v>Södermanlands län</c:v>
                </c:pt>
                <c:pt idx="3">
                  <c:v>Östergötlands län</c:v>
                </c:pt>
                <c:pt idx="4">
                  <c:v>Jönköpings län</c:v>
                </c:pt>
                <c:pt idx="5">
                  <c:v>Kronobergs län</c:v>
                </c:pt>
                <c:pt idx="6">
                  <c:v>Kalmar län</c:v>
                </c:pt>
                <c:pt idx="7">
                  <c:v>Gotlands län</c:v>
                </c:pt>
                <c:pt idx="8">
                  <c:v>Blekinge län</c:v>
                </c:pt>
                <c:pt idx="9">
                  <c:v>Skåne län</c:v>
                </c:pt>
                <c:pt idx="10">
                  <c:v>Hallands län</c:v>
                </c:pt>
                <c:pt idx="11">
                  <c:v>Västra Götalands län</c:v>
                </c:pt>
                <c:pt idx="12">
                  <c:v>Värmlands län</c:v>
                </c:pt>
                <c:pt idx="13">
                  <c:v>Örebro län</c:v>
                </c:pt>
                <c:pt idx="14">
                  <c:v>Västmanlands län</c:v>
                </c:pt>
                <c:pt idx="15">
                  <c:v>Dalarnas län</c:v>
                </c:pt>
                <c:pt idx="16">
                  <c:v>Gävleborgs län</c:v>
                </c:pt>
                <c:pt idx="17">
                  <c:v>Västernorrlands län</c:v>
                </c:pt>
                <c:pt idx="18">
                  <c:v>Jämtlands län</c:v>
                </c:pt>
                <c:pt idx="19">
                  <c:v>Västerbottens län</c:v>
                </c:pt>
                <c:pt idx="20">
                  <c:v>Norrbottens län</c:v>
                </c:pt>
              </c:strCache>
            </c:strRef>
          </c:cat>
          <c:val>
            <c:numRef>
              <c:f>[1]sammanställning!$D$3:$D$23</c:f>
              <c:numCache>
                <c:formatCode>General</c:formatCode>
                <c:ptCount val="21"/>
                <c:pt idx="0">
                  <c:v>13916</c:v>
                </c:pt>
                <c:pt idx="1">
                  <c:v>4886</c:v>
                </c:pt>
                <c:pt idx="2">
                  <c:v>7725</c:v>
                </c:pt>
                <c:pt idx="3">
                  <c:v>10631</c:v>
                </c:pt>
                <c:pt idx="4">
                  <c:v>17016</c:v>
                </c:pt>
                <c:pt idx="5">
                  <c:v>8179</c:v>
                </c:pt>
                <c:pt idx="6">
                  <c:v>10196</c:v>
                </c:pt>
                <c:pt idx="7">
                  <c:v>590</c:v>
                </c:pt>
                <c:pt idx="8">
                  <c:v>6225</c:v>
                </c:pt>
                <c:pt idx="9">
                  <c:v>22967</c:v>
                </c:pt>
                <c:pt idx="10">
                  <c:v>6861</c:v>
                </c:pt>
                <c:pt idx="11">
                  <c:v>43407</c:v>
                </c:pt>
                <c:pt idx="12">
                  <c:v>8856</c:v>
                </c:pt>
                <c:pt idx="13">
                  <c:v>10748</c:v>
                </c:pt>
                <c:pt idx="14">
                  <c:v>8721</c:v>
                </c:pt>
                <c:pt idx="15">
                  <c:v>10218</c:v>
                </c:pt>
                <c:pt idx="16">
                  <c:v>9512</c:v>
                </c:pt>
                <c:pt idx="17">
                  <c:v>6724</c:v>
                </c:pt>
                <c:pt idx="18">
                  <c:v>2981</c:v>
                </c:pt>
                <c:pt idx="19">
                  <c:v>8379</c:v>
                </c:pt>
                <c:pt idx="20">
                  <c:v>7856</c:v>
                </c:pt>
              </c:numCache>
            </c:numRef>
          </c:val>
        </c:ser>
        <c:ser>
          <c:idx val="1"/>
          <c:order val="1"/>
          <c:tx>
            <c:v>Tjänstemän</c:v>
          </c:tx>
          <c:spPr>
            <a:solidFill>
              <a:sysClr val="window" lastClr="FFFFFF">
                <a:lumMod val="65000"/>
              </a:sysClr>
            </a:solidFill>
          </c:spPr>
          <c:invertIfNegative val="0"/>
          <c:cat>
            <c:strRef>
              <c:f>[1]sammanställning!$A$3:$A$23</c:f>
              <c:strCache>
                <c:ptCount val="21"/>
                <c:pt idx="0">
                  <c:v>Stockholms län</c:v>
                </c:pt>
                <c:pt idx="1">
                  <c:v>Uppsala län</c:v>
                </c:pt>
                <c:pt idx="2">
                  <c:v>Södermanlands län</c:v>
                </c:pt>
                <c:pt idx="3">
                  <c:v>Östergötlands län</c:v>
                </c:pt>
                <c:pt idx="4">
                  <c:v>Jönköpings län</c:v>
                </c:pt>
                <c:pt idx="5">
                  <c:v>Kronobergs län</c:v>
                </c:pt>
                <c:pt idx="6">
                  <c:v>Kalmar län</c:v>
                </c:pt>
                <c:pt idx="7">
                  <c:v>Gotlands län</c:v>
                </c:pt>
                <c:pt idx="8">
                  <c:v>Blekinge län</c:v>
                </c:pt>
                <c:pt idx="9">
                  <c:v>Skåne län</c:v>
                </c:pt>
                <c:pt idx="10">
                  <c:v>Hallands län</c:v>
                </c:pt>
                <c:pt idx="11">
                  <c:v>Västra Götalands län</c:v>
                </c:pt>
                <c:pt idx="12">
                  <c:v>Värmlands län</c:v>
                </c:pt>
                <c:pt idx="13">
                  <c:v>Örebro län</c:v>
                </c:pt>
                <c:pt idx="14">
                  <c:v>Västmanlands län</c:v>
                </c:pt>
                <c:pt idx="15">
                  <c:v>Dalarnas län</c:v>
                </c:pt>
                <c:pt idx="16">
                  <c:v>Gävleborgs län</c:v>
                </c:pt>
                <c:pt idx="17">
                  <c:v>Västernorrlands län</c:v>
                </c:pt>
                <c:pt idx="18">
                  <c:v>Jämtlands län</c:v>
                </c:pt>
                <c:pt idx="19">
                  <c:v>Västerbottens län</c:v>
                </c:pt>
                <c:pt idx="20">
                  <c:v>Norrbottens län</c:v>
                </c:pt>
              </c:strCache>
            </c:strRef>
          </c:cat>
          <c:val>
            <c:numRef>
              <c:f>[1]sammanställning!$F$3:$F$23</c:f>
              <c:numCache>
                <c:formatCode>General</c:formatCode>
                <c:ptCount val="21"/>
                <c:pt idx="0">
                  <c:v>18540</c:v>
                </c:pt>
                <c:pt idx="1">
                  <c:v>2252</c:v>
                </c:pt>
                <c:pt idx="2">
                  <c:v>2966</c:v>
                </c:pt>
                <c:pt idx="3">
                  <c:v>7243</c:v>
                </c:pt>
                <c:pt idx="4">
                  <c:v>4563</c:v>
                </c:pt>
                <c:pt idx="5">
                  <c:v>2180</c:v>
                </c:pt>
                <c:pt idx="6">
                  <c:v>1677</c:v>
                </c:pt>
                <c:pt idx="7">
                  <c:v>37</c:v>
                </c:pt>
                <c:pt idx="8">
                  <c:v>2233</c:v>
                </c:pt>
                <c:pt idx="9">
                  <c:v>12120</c:v>
                </c:pt>
                <c:pt idx="10">
                  <c:v>2013</c:v>
                </c:pt>
                <c:pt idx="11">
                  <c:v>24787</c:v>
                </c:pt>
                <c:pt idx="12">
                  <c:v>2362</c:v>
                </c:pt>
                <c:pt idx="13">
                  <c:v>3126</c:v>
                </c:pt>
                <c:pt idx="14">
                  <c:v>4746</c:v>
                </c:pt>
                <c:pt idx="15">
                  <c:v>3112</c:v>
                </c:pt>
                <c:pt idx="16">
                  <c:v>2987</c:v>
                </c:pt>
                <c:pt idx="17">
                  <c:v>2316</c:v>
                </c:pt>
                <c:pt idx="18">
                  <c:v>398</c:v>
                </c:pt>
                <c:pt idx="19">
                  <c:v>1909</c:v>
                </c:pt>
                <c:pt idx="20">
                  <c:v>1646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60843680"/>
        <c:axId val="460844072"/>
      </c:barChart>
      <c:catAx>
        <c:axId val="46084368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solidFill>
              <a:sysClr val="windowText" lastClr="000000"/>
            </a:solidFill>
          </a:ln>
        </c:spPr>
        <c:crossAx val="460844072"/>
        <c:crosses val="autoZero"/>
        <c:auto val="1"/>
        <c:lblAlgn val="ctr"/>
        <c:lblOffset val="100"/>
        <c:noMultiLvlLbl val="0"/>
      </c:catAx>
      <c:valAx>
        <c:axId val="460844072"/>
        <c:scaling>
          <c:orientation val="minMax"/>
        </c:scaling>
        <c:delete val="0"/>
        <c:axPos val="l"/>
        <c:majorGridlines>
          <c:spPr>
            <a:ln>
              <a:solidFill>
                <a:sysClr val="windowText" lastClr="000000"/>
              </a:solidFill>
            </a:ln>
          </c:spPr>
        </c:majorGridlines>
        <c:numFmt formatCode="#,##0" sourceLinked="0"/>
        <c:majorTickMark val="out"/>
        <c:minorTickMark val="none"/>
        <c:tickLblPos val="nextTo"/>
        <c:spPr>
          <a:ln>
            <a:solidFill>
              <a:sysClr val="windowText" lastClr="000000"/>
            </a:solidFill>
          </a:ln>
        </c:spPr>
        <c:crossAx val="460843680"/>
        <c:crosses val="autoZero"/>
        <c:crossBetween val="between"/>
      </c:valAx>
      <c:spPr>
        <a:ln>
          <a:solidFill>
            <a:sysClr val="windowText" lastClr="000000"/>
          </a:solidFill>
        </a:ln>
      </c:spPr>
    </c:plotArea>
    <c:legend>
      <c:legendPos val="r"/>
      <c:layout>
        <c:manualLayout>
          <c:xMode val="edge"/>
          <c:yMode val="edge"/>
          <c:x val="0.77796608064175554"/>
          <c:y val="4.4717546449319433E-2"/>
          <c:w val="0.19289768973916263"/>
          <c:h val="8.642303018443602E-2"/>
        </c:manualLayout>
      </c:layout>
      <c:overlay val="0"/>
      <c:spPr>
        <a:solidFill>
          <a:srgbClr val="F79646">
            <a:lumMod val="40000"/>
            <a:lumOff val="60000"/>
          </a:srgbClr>
        </a:solidFill>
        <a:ln>
          <a:solidFill>
            <a:schemeClr val="tx1"/>
          </a:solidFill>
        </a:ln>
      </c:sp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200" b="1">
          <a:latin typeface="Arial" panose="020B0604020202020204" pitchFamily="34" charset="0"/>
          <a:cs typeface="Arial" panose="020B0604020202020204" pitchFamily="34" charset="0"/>
        </a:defRPr>
      </a:pPr>
      <a:endParaRPr lang="sv-SE"/>
    </a:p>
  </c:txPr>
  <c:externalData r:id="rId2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6.9972249834327371E-2"/>
          <c:y val="2.0506267904514396E-2"/>
          <c:w val="0.92597612104671767"/>
          <c:h val="0.65086389582968096"/>
        </c:manualLayout>
      </c:layout>
      <c:barChart>
        <c:barDir val="col"/>
        <c:grouping val="clustered"/>
        <c:varyColors val="0"/>
        <c:ser>
          <c:idx val="0"/>
          <c:order val="0"/>
          <c:tx>
            <c:v>Industrianställda</c:v>
          </c:tx>
          <c:spPr>
            <a:solidFill>
              <a:srgbClr val="F79646">
                <a:lumMod val="75000"/>
              </a:srgbClr>
            </a:solidFill>
            <a:ln w="12700">
              <a:solidFill>
                <a:sysClr val="windowText" lastClr="000000"/>
              </a:solidFill>
              <a:prstDash val="solid"/>
            </a:ln>
          </c:spPr>
          <c:invertIfNegative val="0"/>
          <c:cat>
            <c:strRef>
              <c:f>[1]sammanfattning!$A$36:$A$56</c:f>
              <c:strCache>
                <c:ptCount val="21"/>
                <c:pt idx="0">
                  <c:v>Stockholms</c:v>
                </c:pt>
                <c:pt idx="1">
                  <c:v>Uppsala</c:v>
                </c:pt>
                <c:pt idx="2">
                  <c:v>Södermanlands</c:v>
                </c:pt>
                <c:pt idx="3">
                  <c:v>Östergötlands</c:v>
                </c:pt>
                <c:pt idx="4">
                  <c:v>Jönköpings</c:v>
                </c:pt>
                <c:pt idx="5">
                  <c:v>Kronobergs</c:v>
                </c:pt>
                <c:pt idx="6">
                  <c:v>Kalmar</c:v>
                </c:pt>
                <c:pt idx="7">
                  <c:v>Gotlands</c:v>
                </c:pt>
                <c:pt idx="8">
                  <c:v>Blekinge</c:v>
                </c:pt>
                <c:pt idx="9">
                  <c:v>Skåne</c:v>
                </c:pt>
                <c:pt idx="10">
                  <c:v>Hallands</c:v>
                </c:pt>
                <c:pt idx="11">
                  <c:v>Västra Götalands</c:v>
                </c:pt>
                <c:pt idx="12">
                  <c:v>Värmlands</c:v>
                </c:pt>
                <c:pt idx="13">
                  <c:v>Örebro</c:v>
                </c:pt>
                <c:pt idx="14">
                  <c:v>Västmanlands</c:v>
                </c:pt>
                <c:pt idx="15">
                  <c:v>Dalarnas</c:v>
                </c:pt>
                <c:pt idx="16">
                  <c:v>Gävleborgs</c:v>
                </c:pt>
                <c:pt idx="17">
                  <c:v>Västernorrlands</c:v>
                </c:pt>
                <c:pt idx="18">
                  <c:v>Jämtlands</c:v>
                </c:pt>
                <c:pt idx="19">
                  <c:v>Västerbottens</c:v>
                </c:pt>
                <c:pt idx="20">
                  <c:v>Norrbottens</c:v>
                </c:pt>
              </c:strCache>
            </c:strRef>
          </c:cat>
          <c:val>
            <c:numRef>
              <c:f>[1]sammanfattning!$H$36:$H$56</c:f>
              <c:numCache>
                <c:formatCode>General</c:formatCode>
                <c:ptCount val="21"/>
                <c:pt idx="0">
                  <c:v>9.8409069546734909E-2</c:v>
                </c:pt>
                <c:pt idx="1">
                  <c:v>2.1642960883183196E-2</c:v>
                </c:pt>
                <c:pt idx="2">
                  <c:v>3.2415928103405933E-2</c:v>
                </c:pt>
                <c:pt idx="3">
                  <c:v>5.4195332421689051E-2</c:v>
                </c:pt>
                <c:pt idx="4">
                  <c:v>6.5429175244915969E-2</c:v>
                </c:pt>
                <c:pt idx="5">
                  <c:v>3.140927876000206E-2</c:v>
                </c:pt>
                <c:pt idx="6">
                  <c:v>3.5999842332030553E-2</c:v>
                </c:pt>
                <c:pt idx="7">
                  <c:v>1.9011118623922475E-3</c:v>
                </c:pt>
                <c:pt idx="8">
                  <c:v>2.5645301646114244E-2</c:v>
                </c:pt>
                <c:pt idx="9">
                  <c:v>0.10638646238557702</c:v>
                </c:pt>
                <c:pt idx="10">
                  <c:v>2.6906645401704635E-2</c:v>
                </c:pt>
                <c:pt idx="11">
                  <c:v>0.20676941362675746</c:v>
                </c:pt>
                <c:pt idx="12">
                  <c:v>3.4013832332242797E-2</c:v>
                </c:pt>
                <c:pt idx="13">
                  <c:v>4.2067027079473754E-2</c:v>
                </c:pt>
                <c:pt idx="14">
                  <c:v>4.083297201090335E-2</c:v>
                </c:pt>
                <c:pt idx="15">
                  <c:v>4.0417577552932474E-2</c:v>
                </c:pt>
                <c:pt idx="16">
                  <c:v>3.7897922118087242E-2</c:v>
                </c:pt>
                <c:pt idx="17">
                  <c:v>2.7409970073406568E-2</c:v>
                </c:pt>
                <c:pt idx="18">
                  <c:v>1.024538593783637E-2</c:v>
                </c:pt>
                <c:pt idx="19">
                  <c:v>3.1194001340177739E-2</c:v>
                </c:pt>
                <c:pt idx="20">
                  <c:v>2.8810789340432436E-2</c:v>
                </c:pt>
              </c:numCache>
            </c:numRef>
          </c:val>
        </c:ser>
        <c:ser>
          <c:idx val="1"/>
          <c:order val="1"/>
          <c:tx>
            <c:v>Hela arbetsmarknaden</c:v>
          </c:tx>
          <c:spPr>
            <a:solidFill>
              <a:sysClr val="window" lastClr="FFFFFF">
                <a:lumMod val="65000"/>
              </a:sysClr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[1]sammanfattning!$A$36:$A$56</c:f>
              <c:strCache>
                <c:ptCount val="21"/>
                <c:pt idx="0">
                  <c:v>Stockholms</c:v>
                </c:pt>
                <c:pt idx="1">
                  <c:v>Uppsala</c:v>
                </c:pt>
                <c:pt idx="2">
                  <c:v>Södermanlands</c:v>
                </c:pt>
                <c:pt idx="3">
                  <c:v>Östergötlands</c:v>
                </c:pt>
                <c:pt idx="4">
                  <c:v>Jönköpings</c:v>
                </c:pt>
                <c:pt idx="5">
                  <c:v>Kronobergs</c:v>
                </c:pt>
                <c:pt idx="6">
                  <c:v>Kalmar</c:v>
                </c:pt>
                <c:pt idx="7">
                  <c:v>Gotlands</c:v>
                </c:pt>
                <c:pt idx="8">
                  <c:v>Blekinge</c:v>
                </c:pt>
                <c:pt idx="9">
                  <c:v>Skåne</c:v>
                </c:pt>
                <c:pt idx="10">
                  <c:v>Hallands</c:v>
                </c:pt>
                <c:pt idx="11">
                  <c:v>Västra Götalands</c:v>
                </c:pt>
                <c:pt idx="12">
                  <c:v>Värmlands</c:v>
                </c:pt>
                <c:pt idx="13">
                  <c:v>Örebro</c:v>
                </c:pt>
                <c:pt idx="14">
                  <c:v>Västmanlands</c:v>
                </c:pt>
                <c:pt idx="15">
                  <c:v>Dalarnas</c:v>
                </c:pt>
                <c:pt idx="16">
                  <c:v>Gävleborgs</c:v>
                </c:pt>
                <c:pt idx="17">
                  <c:v>Västernorrlands</c:v>
                </c:pt>
                <c:pt idx="18">
                  <c:v>Jämtlands</c:v>
                </c:pt>
                <c:pt idx="19">
                  <c:v>Västerbottens</c:v>
                </c:pt>
                <c:pt idx="20">
                  <c:v>Norrbottens</c:v>
                </c:pt>
              </c:strCache>
            </c:strRef>
          </c:cat>
          <c:val>
            <c:numRef>
              <c:f>[1]sammanfattning!$C$36:$C$56</c:f>
              <c:numCache>
                <c:formatCode>General</c:formatCode>
                <c:ptCount val="21"/>
                <c:pt idx="0">
                  <c:v>0.24112180162464594</c:v>
                </c:pt>
                <c:pt idx="1">
                  <c:v>3.7408994077299439E-2</c:v>
                </c:pt>
                <c:pt idx="2">
                  <c:v>2.6804316782545592E-2</c:v>
                </c:pt>
                <c:pt idx="3">
                  <c:v>4.4478778940468665E-2</c:v>
                </c:pt>
                <c:pt idx="4">
                  <c:v>3.6659877800407331E-2</c:v>
                </c:pt>
                <c:pt idx="5">
                  <c:v>1.907905517709577E-2</c:v>
                </c:pt>
                <c:pt idx="6">
                  <c:v>2.3409883652878247E-2</c:v>
                </c:pt>
                <c:pt idx="7">
                  <c:v>5.5715523093850224E-3</c:v>
                </c:pt>
                <c:pt idx="8">
                  <c:v>1.5029145305147835E-2</c:v>
                </c:pt>
                <c:pt idx="9">
                  <c:v>0.12756045602453356</c:v>
                </c:pt>
                <c:pt idx="10">
                  <c:v>3.2867476648641057E-2</c:v>
                </c:pt>
                <c:pt idx="11">
                  <c:v>0.16852775241707049</c:v>
                </c:pt>
                <c:pt idx="12">
                  <c:v>2.6523398178711053E-2</c:v>
                </c:pt>
                <c:pt idx="13">
                  <c:v>2.8536648172858583E-2</c:v>
                </c:pt>
                <c:pt idx="14">
                  <c:v>2.5774281901818949E-2</c:v>
                </c:pt>
                <c:pt idx="15">
                  <c:v>2.7553433059437697E-2</c:v>
                </c:pt>
                <c:pt idx="16">
                  <c:v>2.5306084228761384E-2</c:v>
                </c:pt>
                <c:pt idx="17">
                  <c:v>2.3269424350960979E-2</c:v>
                </c:pt>
                <c:pt idx="18">
                  <c:v>1.2664747056207131E-2</c:v>
                </c:pt>
                <c:pt idx="19">
                  <c:v>2.6921366200809982E-2</c:v>
                </c:pt>
                <c:pt idx="20">
                  <c:v>2.4954935973968209E-2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60844856"/>
        <c:axId val="461310328"/>
      </c:barChart>
      <c:catAx>
        <c:axId val="4608448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5400000" vert="horz"/>
          <a:lstStyle/>
          <a:p>
            <a:pPr>
              <a:defRPr/>
            </a:pPr>
            <a:endParaRPr lang="sv-SE"/>
          </a:p>
        </c:txPr>
        <c:crossAx val="46131032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461310328"/>
        <c:scaling>
          <c:orientation val="minMax"/>
          <c:max val="0.25"/>
        </c:scaling>
        <c:delete val="0"/>
        <c:axPos val="l"/>
        <c:majorGridlines>
          <c:spPr>
            <a:ln w="3175">
              <a:solidFill>
                <a:sysClr val="windowText" lastClr="000000"/>
              </a:solidFill>
              <a:prstDash val="solid"/>
            </a:ln>
          </c:spPr>
        </c:majorGridlines>
        <c:numFmt formatCode="0%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sv-SE"/>
          </a:p>
        </c:txPr>
        <c:crossAx val="460844856"/>
        <c:crosses val="autoZero"/>
        <c:crossBetween val="between"/>
      </c:valAx>
      <c:spPr>
        <a:noFill/>
        <a:ln w="12700">
          <a:solidFill>
            <a:sysClr val="windowText" lastClr="00000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6187731983093393"/>
          <c:y val="4.3493736381078056E-2"/>
          <c:w val="0.34210944125315762"/>
          <c:h val="0.11446995806891283"/>
        </c:manualLayout>
      </c:layout>
      <c:overlay val="0"/>
      <c:spPr>
        <a:solidFill>
          <a:srgbClr val="F79646">
            <a:lumMod val="40000"/>
            <a:lumOff val="60000"/>
          </a:srgbClr>
        </a:solidFill>
        <a:ln w="3175">
          <a:solidFill>
            <a:srgbClr val="000000"/>
          </a:solidFill>
          <a:prstDash val="solid"/>
        </a:ln>
      </c:spPr>
    </c:legend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1200" b="1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sv-SE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5.1148801634636622E-2"/>
          <c:y val="2.2700368379131822E-2"/>
          <c:w val="0.96621854532919682"/>
          <c:h val="0.8671712206037093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[1]sammanställning!$I$4</c:f>
              <c:strCache>
                <c:ptCount val="1"/>
                <c:pt idx="0">
                  <c:v>Arbetare</c:v>
                </c:pt>
              </c:strCache>
            </c:strRef>
          </c:tx>
          <c:spPr>
            <a:solidFill>
              <a:srgbClr val="C00000"/>
            </a:solidFill>
            <a:ln w="12700">
              <a:solidFill>
                <a:srgbClr val="FF0000"/>
              </a:solidFill>
              <a:prstDash val="solid"/>
            </a:ln>
          </c:spPr>
          <c:invertIfNegative val="0"/>
          <c:cat>
            <c:numRef>
              <c:f>[1]sammanställning!$H$5:$H$20</c:f>
              <c:numCache>
                <c:formatCode>General</c:formatCode>
                <c:ptCount val="16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</c:numCache>
            </c:numRef>
          </c:cat>
          <c:val>
            <c:numRef>
              <c:f>[1]sammanställning!$I$5:$I$20</c:f>
              <c:numCache>
                <c:formatCode>General</c:formatCode>
                <c:ptCount val="16"/>
                <c:pt idx="0">
                  <c:v>5.28E-2</c:v>
                </c:pt>
                <c:pt idx="1">
                  <c:v>4.4600000000000001E-2</c:v>
                </c:pt>
                <c:pt idx="2">
                  <c:v>3.4700000000000002E-2</c:v>
                </c:pt>
                <c:pt idx="3">
                  <c:v>3.3500000000000002E-2</c:v>
                </c:pt>
                <c:pt idx="4">
                  <c:v>3.4500000000000003E-2</c:v>
                </c:pt>
                <c:pt idx="5">
                  <c:v>3.5799999999999998E-2</c:v>
                </c:pt>
                <c:pt idx="6">
                  <c:v>3.61E-2</c:v>
                </c:pt>
                <c:pt idx="7">
                  <c:v>4.36E-2</c:v>
                </c:pt>
                <c:pt idx="8">
                  <c:v>4.6900000000000004E-2</c:v>
                </c:pt>
                <c:pt idx="9">
                  <c:v>2.8900000000000002E-2</c:v>
                </c:pt>
                <c:pt idx="10">
                  <c:v>2.3799999999999998E-2</c:v>
                </c:pt>
                <c:pt idx="11">
                  <c:v>3.4000000000000002E-2</c:v>
                </c:pt>
                <c:pt idx="12">
                  <c:v>3.9699999999999999E-2</c:v>
                </c:pt>
                <c:pt idx="13">
                  <c:v>2.1499999999999998E-2</c:v>
                </c:pt>
                <c:pt idx="14">
                  <c:v>2.9500000000000002E-2</c:v>
                </c:pt>
                <c:pt idx="15">
                  <c:v>2.8500000000000001E-2</c:v>
                </c:pt>
              </c:numCache>
            </c:numRef>
          </c:val>
        </c:ser>
        <c:ser>
          <c:idx val="1"/>
          <c:order val="1"/>
          <c:tx>
            <c:strRef>
              <c:f>[1]sammanställning!$J$4</c:f>
              <c:strCache>
                <c:ptCount val="1"/>
                <c:pt idx="0">
                  <c:v>Tjänstemän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 w="12700">
              <a:solidFill>
                <a:schemeClr val="tx1"/>
              </a:solidFill>
              <a:prstDash val="solid"/>
            </a:ln>
          </c:spPr>
          <c:invertIfNegative val="0"/>
          <c:cat>
            <c:numRef>
              <c:f>[1]sammanställning!$H$5:$H$20</c:f>
              <c:numCache>
                <c:formatCode>General</c:formatCode>
                <c:ptCount val="16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</c:numCache>
            </c:numRef>
          </c:cat>
          <c:val>
            <c:numRef>
              <c:f>[1]sammanställning!$J$5:$J$20</c:f>
              <c:numCache>
                <c:formatCode>General</c:formatCode>
                <c:ptCount val="16"/>
                <c:pt idx="0">
                  <c:v>7.2499999999999995E-2</c:v>
                </c:pt>
                <c:pt idx="1">
                  <c:v>6.6299999999999998E-2</c:v>
                </c:pt>
                <c:pt idx="2">
                  <c:v>4.3499999999999997E-2</c:v>
                </c:pt>
                <c:pt idx="3">
                  <c:v>4.07E-2</c:v>
                </c:pt>
                <c:pt idx="4">
                  <c:v>4.0899999999999999E-2</c:v>
                </c:pt>
                <c:pt idx="5">
                  <c:v>0.04</c:v>
                </c:pt>
                <c:pt idx="6">
                  <c:v>3.9100000000000003E-2</c:v>
                </c:pt>
                <c:pt idx="7">
                  <c:v>5.0900000000000001E-2</c:v>
                </c:pt>
                <c:pt idx="8">
                  <c:v>5.0300000000000004E-2</c:v>
                </c:pt>
                <c:pt idx="9">
                  <c:v>3.3799999999999997E-2</c:v>
                </c:pt>
                <c:pt idx="10">
                  <c:v>2.2400000000000003E-2</c:v>
                </c:pt>
                <c:pt idx="11">
                  <c:v>4.24E-2</c:v>
                </c:pt>
                <c:pt idx="12">
                  <c:v>4.9599999999999998E-2</c:v>
                </c:pt>
                <c:pt idx="13">
                  <c:v>2.6699999999999998E-2</c:v>
                </c:pt>
                <c:pt idx="14">
                  <c:v>3.9199999999999999E-2</c:v>
                </c:pt>
                <c:pt idx="15">
                  <c:v>3.5299999999999998E-2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09407992"/>
        <c:axId val="409409560"/>
      </c:barChart>
      <c:catAx>
        <c:axId val="4094079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sv-SE"/>
          </a:p>
        </c:txPr>
        <c:crossAx val="40940956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409409560"/>
        <c:scaling>
          <c:orientation val="minMax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0%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sv-SE"/>
          </a:p>
        </c:txPr>
        <c:crossAx val="409407992"/>
        <c:crosses val="autoZero"/>
        <c:crossBetween val="between"/>
      </c:valAx>
      <c:spPr>
        <a:noFill/>
        <a:ln w="12700">
          <a:solidFill>
            <a:sysClr val="windowText" lastClr="00000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76003677750535181"/>
          <c:y val="0.11582383855788046"/>
          <c:w val="0.20256883507670248"/>
          <c:h val="0.12592166042837649"/>
        </c:manualLayout>
      </c:layout>
      <c:overlay val="0"/>
      <c:spPr>
        <a:solidFill>
          <a:srgbClr val="F79646">
            <a:lumMod val="40000"/>
            <a:lumOff val="60000"/>
          </a:srgbClr>
        </a:solidFill>
        <a:ln w="3175">
          <a:solidFill>
            <a:srgbClr val="000000"/>
          </a:solidFill>
          <a:prstDash val="solid"/>
        </a:ln>
      </c:spPr>
    </c:legend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1200" b="1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sv-SE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5.2241448324588886E-2"/>
          <c:y val="2.3648211685138112E-2"/>
          <c:w val="0.93836763609703566"/>
          <c:h val="0.85981117559886666"/>
        </c:manualLayout>
      </c:layout>
      <c:lineChart>
        <c:grouping val="standard"/>
        <c:varyColors val="0"/>
        <c:ser>
          <c:idx val="3"/>
          <c:order val="0"/>
          <c:tx>
            <c:v>Arbetare 2015</c:v>
          </c:tx>
          <c:spPr>
            <a:ln w="41275">
              <a:solidFill>
                <a:srgbClr val="FF0000"/>
              </a:solidFill>
              <a:prstDash val="solid"/>
            </a:ln>
          </c:spPr>
          <c:marker>
            <c:symbol val="none"/>
          </c:marker>
          <c:cat>
            <c:numRef>
              <c:f>'[1]sammanställning '!$L$11:$L$51</c:f>
              <c:numCache>
                <c:formatCode>General</c:formatCode>
                <c:ptCount val="41"/>
                <c:pt idx="0">
                  <c:v>24</c:v>
                </c:pt>
                <c:pt idx="1">
                  <c:v>25</c:v>
                </c:pt>
                <c:pt idx="2">
                  <c:v>26</c:v>
                </c:pt>
                <c:pt idx="3">
                  <c:v>27</c:v>
                </c:pt>
                <c:pt idx="4">
                  <c:v>28</c:v>
                </c:pt>
                <c:pt idx="5">
                  <c:v>29</c:v>
                </c:pt>
                <c:pt idx="6">
                  <c:v>30</c:v>
                </c:pt>
                <c:pt idx="7">
                  <c:v>31</c:v>
                </c:pt>
                <c:pt idx="8">
                  <c:v>32</c:v>
                </c:pt>
                <c:pt idx="9">
                  <c:v>33</c:v>
                </c:pt>
                <c:pt idx="10">
                  <c:v>34</c:v>
                </c:pt>
                <c:pt idx="11">
                  <c:v>35</c:v>
                </c:pt>
                <c:pt idx="12">
                  <c:v>36</c:v>
                </c:pt>
                <c:pt idx="13">
                  <c:v>37</c:v>
                </c:pt>
                <c:pt idx="14">
                  <c:v>38</c:v>
                </c:pt>
                <c:pt idx="15">
                  <c:v>39</c:v>
                </c:pt>
                <c:pt idx="16">
                  <c:v>40</c:v>
                </c:pt>
                <c:pt idx="17">
                  <c:v>41</c:v>
                </c:pt>
                <c:pt idx="18">
                  <c:v>42</c:v>
                </c:pt>
                <c:pt idx="19">
                  <c:v>43</c:v>
                </c:pt>
                <c:pt idx="20">
                  <c:v>44</c:v>
                </c:pt>
                <c:pt idx="21">
                  <c:v>45</c:v>
                </c:pt>
                <c:pt idx="22">
                  <c:v>46</c:v>
                </c:pt>
                <c:pt idx="23">
                  <c:v>47</c:v>
                </c:pt>
                <c:pt idx="24">
                  <c:v>48</c:v>
                </c:pt>
                <c:pt idx="25">
                  <c:v>49</c:v>
                </c:pt>
                <c:pt idx="26">
                  <c:v>50</c:v>
                </c:pt>
                <c:pt idx="27">
                  <c:v>51</c:v>
                </c:pt>
                <c:pt idx="28">
                  <c:v>52</c:v>
                </c:pt>
                <c:pt idx="29">
                  <c:v>53</c:v>
                </c:pt>
                <c:pt idx="30">
                  <c:v>54</c:v>
                </c:pt>
                <c:pt idx="31">
                  <c:v>55</c:v>
                </c:pt>
                <c:pt idx="32">
                  <c:v>56</c:v>
                </c:pt>
                <c:pt idx="33">
                  <c:v>57</c:v>
                </c:pt>
                <c:pt idx="34">
                  <c:v>58</c:v>
                </c:pt>
                <c:pt idx="35">
                  <c:v>59</c:v>
                </c:pt>
                <c:pt idx="36">
                  <c:v>60</c:v>
                </c:pt>
                <c:pt idx="37">
                  <c:v>61</c:v>
                </c:pt>
                <c:pt idx="38">
                  <c:v>62</c:v>
                </c:pt>
                <c:pt idx="39">
                  <c:v>63</c:v>
                </c:pt>
                <c:pt idx="40">
                  <c:v>64</c:v>
                </c:pt>
              </c:numCache>
            </c:numRef>
          </c:cat>
          <c:val>
            <c:numRef>
              <c:f>'[1]sammanställning '!$S$11:$S$51</c:f>
              <c:numCache>
                <c:formatCode>General</c:formatCode>
                <c:ptCount val="41"/>
                <c:pt idx="0">
                  <c:v>4.0919999999999998E-2</c:v>
                </c:pt>
                <c:pt idx="1">
                  <c:v>3.9309999999999998E-2</c:v>
                </c:pt>
                <c:pt idx="2">
                  <c:v>3.7830000000000003E-2</c:v>
                </c:pt>
                <c:pt idx="3">
                  <c:v>3.6470000000000002E-2</c:v>
                </c:pt>
                <c:pt idx="4">
                  <c:v>3.5229999999999997E-2</c:v>
                </c:pt>
                <c:pt idx="5">
                  <c:v>3.4110000000000001E-2</c:v>
                </c:pt>
                <c:pt idx="6">
                  <c:v>3.3090000000000001E-2</c:v>
                </c:pt>
                <c:pt idx="7">
                  <c:v>3.218E-2</c:v>
                </c:pt>
                <c:pt idx="8">
                  <c:v>3.1370000000000002E-2</c:v>
                </c:pt>
                <c:pt idx="9">
                  <c:v>3.0640000000000001E-2</c:v>
                </c:pt>
                <c:pt idx="10">
                  <c:v>0.03</c:v>
                </c:pt>
                <c:pt idx="11">
                  <c:v>2.945E-2</c:v>
                </c:pt>
                <c:pt idx="12">
                  <c:v>2.8969999999999999E-2</c:v>
                </c:pt>
                <c:pt idx="13">
                  <c:v>2.8559999999999999E-2</c:v>
                </c:pt>
                <c:pt idx="14">
                  <c:v>2.8209999999999999E-2</c:v>
                </c:pt>
                <c:pt idx="15">
                  <c:v>2.792E-2</c:v>
                </c:pt>
                <c:pt idx="16">
                  <c:v>2.768E-2</c:v>
                </c:pt>
                <c:pt idx="17">
                  <c:v>2.75E-2</c:v>
                </c:pt>
                <c:pt idx="18">
                  <c:v>2.7349999999999999E-2</c:v>
                </c:pt>
                <c:pt idx="19">
                  <c:v>2.724E-2</c:v>
                </c:pt>
                <c:pt idx="20">
                  <c:v>2.716E-2</c:v>
                </c:pt>
                <c:pt idx="21">
                  <c:v>2.7109999999999999E-2</c:v>
                </c:pt>
                <c:pt idx="22">
                  <c:v>2.708E-2</c:v>
                </c:pt>
                <c:pt idx="23">
                  <c:v>2.7060000000000001E-2</c:v>
                </c:pt>
                <c:pt idx="24">
                  <c:v>2.7050000000000001E-2</c:v>
                </c:pt>
                <c:pt idx="25">
                  <c:v>2.7040000000000002E-2</c:v>
                </c:pt>
                <c:pt idx="26">
                  <c:v>2.7040000000000002E-2</c:v>
                </c:pt>
                <c:pt idx="27">
                  <c:v>2.7019999999999999E-2</c:v>
                </c:pt>
                <c:pt idx="28">
                  <c:v>2.699E-2</c:v>
                </c:pt>
                <c:pt idx="29">
                  <c:v>2.6950000000000002E-2</c:v>
                </c:pt>
                <c:pt idx="30">
                  <c:v>2.6880000000000001E-2</c:v>
                </c:pt>
                <c:pt idx="31">
                  <c:v>2.6769999999999999E-2</c:v>
                </c:pt>
                <c:pt idx="32">
                  <c:v>2.664E-2</c:v>
                </c:pt>
                <c:pt idx="33">
                  <c:v>2.6460000000000001E-2</c:v>
                </c:pt>
                <c:pt idx="34">
                  <c:v>2.6239999999999999E-2</c:v>
                </c:pt>
                <c:pt idx="35">
                  <c:v>2.596E-2</c:v>
                </c:pt>
                <c:pt idx="36">
                  <c:v>2.563E-2</c:v>
                </c:pt>
                <c:pt idx="37">
                  <c:v>2.5239999999999999E-2</c:v>
                </c:pt>
                <c:pt idx="38">
                  <c:v>2.478E-2</c:v>
                </c:pt>
                <c:pt idx="39">
                  <c:v>2.4240000000000001E-2</c:v>
                </c:pt>
                <c:pt idx="40">
                  <c:v>2.3619999999999999E-2</c:v>
                </c:pt>
              </c:numCache>
            </c:numRef>
          </c:val>
          <c:smooth val="0"/>
        </c:ser>
        <c:ser>
          <c:idx val="0"/>
          <c:order val="1"/>
          <c:tx>
            <c:v>Arbetare 2014</c:v>
          </c:tx>
          <c:spPr>
            <a:ln w="41275">
              <a:solidFill>
                <a:srgbClr val="FF0000"/>
              </a:solidFill>
              <a:prstDash val="dash"/>
            </a:ln>
          </c:spPr>
          <c:marker>
            <c:symbol val="none"/>
          </c:marker>
          <c:cat>
            <c:numRef>
              <c:f>'[1]sammanställning '!$L$11:$L$51</c:f>
              <c:numCache>
                <c:formatCode>General</c:formatCode>
                <c:ptCount val="41"/>
                <c:pt idx="0">
                  <c:v>24</c:v>
                </c:pt>
                <c:pt idx="1">
                  <c:v>25</c:v>
                </c:pt>
                <c:pt idx="2">
                  <c:v>26</c:v>
                </c:pt>
                <c:pt idx="3">
                  <c:v>27</c:v>
                </c:pt>
                <c:pt idx="4">
                  <c:v>28</c:v>
                </c:pt>
                <c:pt idx="5">
                  <c:v>29</c:v>
                </c:pt>
                <c:pt idx="6">
                  <c:v>30</c:v>
                </c:pt>
                <c:pt idx="7">
                  <c:v>31</c:v>
                </c:pt>
                <c:pt idx="8">
                  <c:v>32</c:v>
                </c:pt>
                <c:pt idx="9">
                  <c:v>33</c:v>
                </c:pt>
                <c:pt idx="10">
                  <c:v>34</c:v>
                </c:pt>
                <c:pt idx="11">
                  <c:v>35</c:v>
                </c:pt>
                <c:pt idx="12">
                  <c:v>36</c:v>
                </c:pt>
                <c:pt idx="13">
                  <c:v>37</c:v>
                </c:pt>
                <c:pt idx="14">
                  <c:v>38</c:v>
                </c:pt>
                <c:pt idx="15">
                  <c:v>39</c:v>
                </c:pt>
                <c:pt idx="16">
                  <c:v>40</c:v>
                </c:pt>
                <c:pt idx="17">
                  <c:v>41</c:v>
                </c:pt>
                <c:pt idx="18">
                  <c:v>42</c:v>
                </c:pt>
                <c:pt idx="19">
                  <c:v>43</c:v>
                </c:pt>
                <c:pt idx="20">
                  <c:v>44</c:v>
                </c:pt>
                <c:pt idx="21">
                  <c:v>45</c:v>
                </c:pt>
                <c:pt idx="22">
                  <c:v>46</c:v>
                </c:pt>
                <c:pt idx="23">
                  <c:v>47</c:v>
                </c:pt>
                <c:pt idx="24">
                  <c:v>48</c:v>
                </c:pt>
                <c:pt idx="25">
                  <c:v>49</c:v>
                </c:pt>
                <c:pt idx="26">
                  <c:v>50</c:v>
                </c:pt>
                <c:pt idx="27">
                  <c:v>51</c:v>
                </c:pt>
                <c:pt idx="28">
                  <c:v>52</c:v>
                </c:pt>
                <c:pt idx="29">
                  <c:v>53</c:v>
                </c:pt>
                <c:pt idx="30">
                  <c:v>54</c:v>
                </c:pt>
                <c:pt idx="31">
                  <c:v>55</c:v>
                </c:pt>
                <c:pt idx="32">
                  <c:v>56</c:v>
                </c:pt>
                <c:pt idx="33">
                  <c:v>57</c:v>
                </c:pt>
                <c:pt idx="34">
                  <c:v>58</c:v>
                </c:pt>
                <c:pt idx="35">
                  <c:v>59</c:v>
                </c:pt>
                <c:pt idx="36">
                  <c:v>60</c:v>
                </c:pt>
                <c:pt idx="37">
                  <c:v>61</c:v>
                </c:pt>
                <c:pt idx="38">
                  <c:v>62</c:v>
                </c:pt>
                <c:pt idx="39">
                  <c:v>63</c:v>
                </c:pt>
                <c:pt idx="40">
                  <c:v>64</c:v>
                </c:pt>
              </c:numCache>
            </c:numRef>
          </c:cat>
          <c:val>
            <c:numRef>
              <c:f>'[1]sammanställning '!$I$11:$I$51</c:f>
              <c:numCache>
                <c:formatCode>General</c:formatCode>
                <c:ptCount val="41"/>
                <c:pt idx="0">
                  <c:v>3.8710000000000001E-2</c:v>
                </c:pt>
                <c:pt idx="1">
                  <c:v>3.7339999999999998E-2</c:v>
                </c:pt>
                <c:pt idx="2">
                  <c:v>3.6089999999999997E-2</c:v>
                </c:pt>
                <c:pt idx="3">
                  <c:v>3.4959999999999998E-2</c:v>
                </c:pt>
                <c:pt idx="4">
                  <c:v>3.3939999999999998E-2</c:v>
                </c:pt>
                <c:pt idx="5">
                  <c:v>3.304E-2</c:v>
                </c:pt>
                <c:pt idx="6">
                  <c:v>3.2230000000000002E-2</c:v>
                </c:pt>
                <c:pt idx="7">
                  <c:v>3.1530000000000002E-2</c:v>
                </c:pt>
                <c:pt idx="8">
                  <c:v>3.091E-2</c:v>
                </c:pt>
                <c:pt idx="9">
                  <c:v>3.0380000000000001E-2</c:v>
                </c:pt>
                <c:pt idx="10">
                  <c:v>2.9929999999999998E-2</c:v>
                </c:pt>
                <c:pt idx="11">
                  <c:v>2.955E-2</c:v>
                </c:pt>
                <c:pt idx="12">
                  <c:v>2.9239999999999999E-2</c:v>
                </c:pt>
                <c:pt idx="13">
                  <c:v>2.8989999999999998E-2</c:v>
                </c:pt>
                <c:pt idx="14">
                  <c:v>2.879E-2</c:v>
                </c:pt>
                <c:pt idx="15">
                  <c:v>2.8649999999999998E-2</c:v>
                </c:pt>
                <c:pt idx="16">
                  <c:v>2.8549999999999999E-2</c:v>
                </c:pt>
                <c:pt idx="17">
                  <c:v>2.8490000000000001E-2</c:v>
                </c:pt>
                <c:pt idx="18">
                  <c:v>2.8469999999999999E-2</c:v>
                </c:pt>
                <c:pt idx="19">
                  <c:v>2.8469999999999999E-2</c:v>
                </c:pt>
                <c:pt idx="20">
                  <c:v>2.8490000000000001E-2</c:v>
                </c:pt>
                <c:pt idx="21">
                  <c:v>2.853E-2</c:v>
                </c:pt>
                <c:pt idx="22">
                  <c:v>2.8580000000000001E-2</c:v>
                </c:pt>
                <c:pt idx="23">
                  <c:v>2.8629999999999999E-2</c:v>
                </c:pt>
                <c:pt idx="24">
                  <c:v>2.8680000000000001E-2</c:v>
                </c:pt>
                <c:pt idx="25">
                  <c:v>2.8729999999999999E-2</c:v>
                </c:pt>
                <c:pt idx="26">
                  <c:v>2.8760000000000001E-2</c:v>
                </c:pt>
                <c:pt idx="27">
                  <c:v>2.877E-2</c:v>
                </c:pt>
                <c:pt idx="28">
                  <c:v>2.8750000000000001E-2</c:v>
                </c:pt>
                <c:pt idx="29">
                  <c:v>2.8709999999999999E-2</c:v>
                </c:pt>
                <c:pt idx="30">
                  <c:v>2.8629999999999999E-2</c:v>
                </c:pt>
                <c:pt idx="31">
                  <c:v>2.8510000000000001E-2</c:v>
                </c:pt>
                <c:pt idx="32">
                  <c:v>2.8340000000000001E-2</c:v>
                </c:pt>
                <c:pt idx="33">
                  <c:v>2.8119999999999999E-2</c:v>
                </c:pt>
                <c:pt idx="34">
                  <c:v>2.7830000000000001E-2</c:v>
                </c:pt>
                <c:pt idx="35">
                  <c:v>2.7480000000000001E-2</c:v>
                </c:pt>
                <c:pt idx="36">
                  <c:v>2.707E-2</c:v>
                </c:pt>
                <c:pt idx="37">
                  <c:v>2.657E-2</c:v>
                </c:pt>
                <c:pt idx="38">
                  <c:v>2.5989999999999999E-2</c:v>
                </c:pt>
                <c:pt idx="39">
                  <c:v>2.5329999999999998E-2</c:v>
                </c:pt>
                <c:pt idx="40">
                  <c:v>2.4570000000000002E-2</c:v>
                </c:pt>
              </c:numCache>
            </c:numRef>
          </c:val>
          <c:smooth val="0"/>
        </c:ser>
        <c:ser>
          <c:idx val="2"/>
          <c:order val="2"/>
          <c:tx>
            <c:v>Tjänstemän 2015</c:v>
          </c:tx>
          <c:spPr>
            <a:ln w="41275" cmpd="sng">
              <a:solidFill>
                <a:sysClr val="window" lastClr="FFFFFF">
                  <a:lumMod val="50000"/>
                </a:sysClr>
              </a:solidFill>
              <a:prstDash val="solid"/>
            </a:ln>
          </c:spPr>
          <c:marker>
            <c:symbol val="none"/>
          </c:marker>
          <c:cat>
            <c:numRef>
              <c:f>'[1]sammanställning '!$L$11:$L$51</c:f>
              <c:numCache>
                <c:formatCode>General</c:formatCode>
                <c:ptCount val="41"/>
                <c:pt idx="0">
                  <c:v>24</c:v>
                </c:pt>
                <c:pt idx="1">
                  <c:v>25</c:v>
                </c:pt>
                <c:pt idx="2">
                  <c:v>26</c:v>
                </c:pt>
                <c:pt idx="3">
                  <c:v>27</c:v>
                </c:pt>
                <c:pt idx="4">
                  <c:v>28</c:v>
                </c:pt>
                <c:pt idx="5">
                  <c:v>29</c:v>
                </c:pt>
                <c:pt idx="6">
                  <c:v>30</c:v>
                </c:pt>
                <c:pt idx="7">
                  <c:v>31</c:v>
                </c:pt>
                <c:pt idx="8">
                  <c:v>32</c:v>
                </c:pt>
                <c:pt idx="9">
                  <c:v>33</c:v>
                </c:pt>
                <c:pt idx="10">
                  <c:v>34</c:v>
                </c:pt>
                <c:pt idx="11">
                  <c:v>35</c:v>
                </c:pt>
                <c:pt idx="12">
                  <c:v>36</c:v>
                </c:pt>
                <c:pt idx="13">
                  <c:v>37</c:v>
                </c:pt>
                <c:pt idx="14">
                  <c:v>38</c:v>
                </c:pt>
                <c:pt idx="15">
                  <c:v>39</c:v>
                </c:pt>
                <c:pt idx="16">
                  <c:v>40</c:v>
                </c:pt>
                <c:pt idx="17">
                  <c:v>41</c:v>
                </c:pt>
                <c:pt idx="18">
                  <c:v>42</c:v>
                </c:pt>
                <c:pt idx="19">
                  <c:v>43</c:v>
                </c:pt>
                <c:pt idx="20">
                  <c:v>44</c:v>
                </c:pt>
                <c:pt idx="21">
                  <c:v>45</c:v>
                </c:pt>
                <c:pt idx="22">
                  <c:v>46</c:v>
                </c:pt>
                <c:pt idx="23">
                  <c:v>47</c:v>
                </c:pt>
                <c:pt idx="24">
                  <c:v>48</c:v>
                </c:pt>
                <c:pt idx="25">
                  <c:v>49</c:v>
                </c:pt>
                <c:pt idx="26">
                  <c:v>50</c:v>
                </c:pt>
                <c:pt idx="27">
                  <c:v>51</c:v>
                </c:pt>
                <c:pt idx="28">
                  <c:v>52</c:v>
                </c:pt>
                <c:pt idx="29">
                  <c:v>53</c:v>
                </c:pt>
                <c:pt idx="30">
                  <c:v>54</c:v>
                </c:pt>
                <c:pt idx="31">
                  <c:v>55</c:v>
                </c:pt>
                <c:pt idx="32">
                  <c:v>56</c:v>
                </c:pt>
                <c:pt idx="33">
                  <c:v>57</c:v>
                </c:pt>
                <c:pt idx="34">
                  <c:v>58</c:v>
                </c:pt>
                <c:pt idx="35">
                  <c:v>59</c:v>
                </c:pt>
                <c:pt idx="36">
                  <c:v>60</c:v>
                </c:pt>
                <c:pt idx="37">
                  <c:v>61</c:v>
                </c:pt>
                <c:pt idx="38">
                  <c:v>62</c:v>
                </c:pt>
                <c:pt idx="39">
                  <c:v>63</c:v>
                </c:pt>
                <c:pt idx="40">
                  <c:v>64</c:v>
                </c:pt>
              </c:numCache>
            </c:numRef>
          </c:cat>
          <c:val>
            <c:numRef>
              <c:f>'[1]sammanställning '!$R$11:$R$51</c:f>
              <c:numCache>
                <c:formatCode>General</c:formatCode>
                <c:ptCount val="41"/>
                <c:pt idx="0">
                  <c:v>5.6779999999999997E-2</c:v>
                </c:pt>
                <c:pt idx="1">
                  <c:v>5.5489999999999998E-2</c:v>
                </c:pt>
                <c:pt idx="2">
                  <c:v>5.4219999999999997E-2</c:v>
                </c:pt>
                <c:pt idx="3">
                  <c:v>5.2979999999999999E-2</c:v>
                </c:pt>
                <c:pt idx="4">
                  <c:v>5.1769999999999997E-2</c:v>
                </c:pt>
                <c:pt idx="5">
                  <c:v>5.058E-2</c:v>
                </c:pt>
                <c:pt idx="6">
                  <c:v>4.9419999999999999E-2</c:v>
                </c:pt>
                <c:pt idx="7">
                  <c:v>4.8280000000000003E-2</c:v>
                </c:pt>
                <c:pt idx="8">
                  <c:v>4.718E-2</c:v>
                </c:pt>
                <c:pt idx="9">
                  <c:v>4.6100000000000002E-2</c:v>
                </c:pt>
                <c:pt idx="10">
                  <c:v>4.5039999999999997E-2</c:v>
                </c:pt>
                <c:pt idx="11">
                  <c:v>4.4019999999999997E-2</c:v>
                </c:pt>
                <c:pt idx="12">
                  <c:v>4.301E-2</c:v>
                </c:pt>
                <c:pt idx="13">
                  <c:v>4.2040000000000001E-2</c:v>
                </c:pt>
                <c:pt idx="14">
                  <c:v>4.1090000000000002E-2</c:v>
                </c:pt>
                <c:pt idx="15">
                  <c:v>4.0169999999999997E-2</c:v>
                </c:pt>
                <c:pt idx="16">
                  <c:v>3.9280000000000002E-2</c:v>
                </c:pt>
                <c:pt idx="17">
                  <c:v>3.841E-2</c:v>
                </c:pt>
                <c:pt idx="18">
                  <c:v>3.7569999999999999E-2</c:v>
                </c:pt>
                <c:pt idx="19">
                  <c:v>3.6749999999999998E-2</c:v>
                </c:pt>
                <c:pt idx="20">
                  <c:v>3.5970000000000002E-2</c:v>
                </c:pt>
                <c:pt idx="21">
                  <c:v>3.5209999999999998E-2</c:v>
                </c:pt>
                <c:pt idx="22">
                  <c:v>3.4470000000000001E-2</c:v>
                </c:pt>
                <c:pt idx="23">
                  <c:v>3.3759999999999998E-2</c:v>
                </c:pt>
                <c:pt idx="24">
                  <c:v>3.3079999999999998E-2</c:v>
                </c:pt>
                <c:pt idx="25">
                  <c:v>3.243E-2</c:v>
                </c:pt>
                <c:pt idx="26">
                  <c:v>3.1800000000000002E-2</c:v>
                </c:pt>
                <c:pt idx="27">
                  <c:v>3.1199999999999999E-2</c:v>
                </c:pt>
                <c:pt idx="28">
                  <c:v>3.0620000000000001E-2</c:v>
                </c:pt>
                <c:pt idx="29">
                  <c:v>3.0079999999999999E-2</c:v>
                </c:pt>
                <c:pt idx="30">
                  <c:v>2.955E-2</c:v>
                </c:pt>
                <c:pt idx="31">
                  <c:v>2.9059999999999999E-2</c:v>
                </c:pt>
                <c:pt idx="32">
                  <c:v>2.8590000000000001E-2</c:v>
                </c:pt>
                <c:pt idx="33">
                  <c:v>2.8150000000000001E-2</c:v>
                </c:pt>
                <c:pt idx="34">
                  <c:v>2.7730000000000001E-2</c:v>
                </c:pt>
                <c:pt idx="35">
                  <c:v>2.7349999999999999E-2</c:v>
                </c:pt>
                <c:pt idx="36">
                  <c:v>2.6980000000000001E-2</c:v>
                </c:pt>
                <c:pt idx="37">
                  <c:v>2.665E-2</c:v>
                </c:pt>
                <c:pt idx="38">
                  <c:v>2.6339999999999999E-2</c:v>
                </c:pt>
                <c:pt idx="39">
                  <c:v>2.606E-2</c:v>
                </c:pt>
                <c:pt idx="40">
                  <c:v>2.58E-2</c:v>
                </c:pt>
              </c:numCache>
            </c:numRef>
          </c:val>
          <c:smooth val="0"/>
        </c:ser>
        <c:ser>
          <c:idx val="4"/>
          <c:order val="3"/>
          <c:tx>
            <c:v>Tjänstemän2014</c:v>
          </c:tx>
          <c:spPr>
            <a:ln w="41275">
              <a:solidFill>
                <a:sysClr val="window" lastClr="FFFFFF">
                  <a:lumMod val="50000"/>
                </a:sysClr>
              </a:solidFill>
              <a:prstDash val="dash"/>
            </a:ln>
          </c:spPr>
          <c:marker>
            <c:symbol val="none"/>
          </c:marker>
          <c:cat>
            <c:numRef>
              <c:f>'[1]sammanställning '!$L$11:$L$51</c:f>
              <c:numCache>
                <c:formatCode>General</c:formatCode>
                <c:ptCount val="41"/>
                <c:pt idx="0">
                  <c:v>24</c:v>
                </c:pt>
                <c:pt idx="1">
                  <c:v>25</c:v>
                </c:pt>
                <c:pt idx="2">
                  <c:v>26</c:v>
                </c:pt>
                <c:pt idx="3">
                  <c:v>27</c:v>
                </c:pt>
                <c:pt idx="4">
                  <c:v>28</c:v>
                </c:pt>
                <c:pt idx="5">
                  <c:v>29</c:v>
                </c:pt>
                <c:pt idx="6">
                  <c:v>30</c:v>
                </c:pt>
                <c:pt idx="7">
                  <c:v>31</c:v>
                </c:pt>
                <c:pt idx="8">
                  <c:v>32</c:v>
                </c:pt>
                <c:pt idx="9">
                  <c:v>33</c:v>
                </c:pt>
                <c:pt idx="10">
                  <c:v>34</c:v>
                </c:pt>
                <c:pt idx="11">
                  <c:v>35</c:v>
                </c:pt>
                <c:pt idx="12">
                  <c:v>36</c:v>
                </c:pt>
                <c:pt idx="13">
                  <c:v>37</c:v>
                </c:pt>
                <c:pt idx="14">
                  <c:v>38</c:v>
                </c:pt>
                <c:pt idx="15">
                  <c:v>39</c:v>
                </c:pt>
                <c:pt idx="16">
                  <c:v>40</c:v>
                </c:pt>
                <c:pt idx="17">
                  <c:v>41</c:v>
                </c:pt>
                <c:pt idx="18">
                  <c:v>42</c:v>
                </c:pt>
                <c:pt idx="19">
                  <c:v>43</c:v>
                </c:pt>
                <c:pt idx="20">
                  <c:v>44</c:v>
                </c:pt>
                <c:pt idx="21">
                  <c:v>45</c:v>
                </c:pt>
                <c:pt idx="22">
                  <c:v>46</c:v>
                </c:pt>
                <c:pt idx="23">
                  <c:v>47</c:v>
                </c:pt>
                <c:pt idx="24">
                  <c:v>48</c:v>
                </c:pt>
                <c:pt idx="25">
                  <c:v>49</c:v>
                </c:pt>
                <c:pt idx="26">
                  <c:v>50</c:v>
                </c:pt>
                <c:pt idx="27">
                  <c:v>51</c:v>
                </c:pt>
                <c:pt idx="28">
                  <c:v>52</c:v>
                </c:pt>
                <c:pt idx="29">
                  <c:v>53</c:v>
                </c:pt>
                <c:pt idx="30">
                  <c:v>54</c:v>
                </c:pt>
                <c:pt idx="31">
                  <c:v>55</c:v>
                </c:pt>
                <c:pt idx="32">
                  <c:v>56</c:v>
                </c:pt>
                <c:pt idx="33">
                  <c:v>57</c:v>
                </c:pt>
                <c:pt idx="34">
                  <c:v>58</c:v>
                </c:pt>
                <c:pt idx="35">
                  <c:v>59</c:v>
                </c:pt>
                <c:pt idx="36">
                  <c:v>60</c:v>
                </c:pt>
                <c:pt idx="37">
                  <c:v>61</c:v>
                </c:pt>
                <c:pt idx="38">
                  <c:v>62</c:v>
                </c:pt>
                <c:pt idx="39">
                  <c:v>63</c:v>
                </c:pt>
                <c:pt idx="40">
                  <c:v>64</c:v>
                </c:pt>
              </c:numCache>
            </c:numRef>
          </c:cat>
          <c:val>
            <c:numRef>
              <c:f>'[1]sammanställning '!$H$11:$H$51</c:f>
              <c:numCache>
                <c:formatCode>General</c:formatCode>
                <c:ptCount val="41"/>
                <c:pt idx="0">
                  <c:v>6.3289999999999999E-2</c:v>
                </c:pt>
                <c:pt idx="1">
                  <c:v>6.1839999999999999E-2</c:v>
                </c:pt>
                <c:pt idx="2">
                  <c:v>6.0420000000000001E-2</c:v>
                </c:pt>
                <c:pt idx="3">
                  <c:v>5.9029999999999999E-2</c:v>
                </c:pt>
                <c:pt idx="4">
                  <c:v>5.7680000000000002E-2</c:v>
                </c:pt>
                <c:pt idx="5">
                  <c:v>5.636E-2</c:v>
                </c:pt>
                <c:pt idx="6">
                  <c:v>5.5079999999999997E-2</c:v>
                </c:pt>
                <c:pt idx="7">
                  <c:v>5.3830000000000003E-2</c:v>
                </c:pt>
                <c:pt idx="8">
                  <c:v>5.2609999999999997E-2</c:v>
                </c:pt>
                <c:pt idx="9">
                  <c:v>5.1409999999999997E-2</c:v>
                </c:pt>
                <c:pt idx="10">
                  <c:v>5.0250000000000003E-2</c:v>
                </c:pt>
                <c:pt idx="11">
                  <c:v>4.9119999999999997E-2</c:v>
                </c:pt>
                <c:pt idx="12">
                  <c:v>4.802E-2</c:v>
                </c:pt>
                <c:pt idx="13">
                  <c:v>4.6940000000000003E-2</c:v>
                </c:pt>
                <c:pt idx="14">
                  <c:v>4.589E-2</c:v>
                </c:pt>
                <c:pt idx="15">
                  <c:v>4.487E-2</c:v>
                </c:pt>
                <c:pt idx="16">
                  <c:v>4.3869999999999999E-2</c:v>
                </c:pt>
                <c:pt idx="17">
                  <c:v>4.2900000000000001E-2</c:v>
                </c:pt>
                <c:pt idx="18">
                  <c:v>4.1950000000000001E-2</c:v>
                </c:pt>
                <c:pt idx="19">
                  <c:v>4.1029999999999997E-2</c:v>
                </c:pt>
                <c:pt idx="20">
                  <c:v>4.0120000000000003E-2</c:v>
                </c:pt>
                <c:pt idx="21">
                  <c:v>3.9239999999999997E-2</c:v>
                </c:pt>
                <c:pt idx="22">
                  <c:v>3.8379999999999997E-2</c:v>
                </c:pt>
                <c:pt idx="23">
                  <c:v>3.755E-2</c:v>
                </c:pt>
                <c:pt idx="24">
                  <c:v>3.6729999999999999E-2</c:v>
                </c:pt>
                <c:pt idx="25">
                  <c:v>3.5929999999999997E-2</c:v>
                </c:pt>
                <c:pt idx="26">
                  <c:v>3.5150000000000001E-2</c:v>
                </c:pt>
                <c:pt idx="27">
                  <c:v>3.4389999999999997E-2</c:v>
                </c:pt>
                <c:pt idx="28">
                  <c:v>3.3640000000000003E-2</c:v>
                </c:pt>
                <c:pt idx="29">
                  <c:v>3.2910000000000002E-2</c:v>
                </c:pt>
                <c:pt idx="30">
                  <c:v>3.2199999999999999E-2</c:v>
                </c:pt>
                <c:pt idx="31">
                  <c:v>3.15E-2</c:v>
                </c:pt>
                <c:pt idx="32">
                  <c:v>3.082E-2</c:v>
                </c:pt>
                <c:pt idx="33">
                  <c:v>3.015E-2</c:v>
                </c:pt>
                <c:pt idx="34">
                  <c:v>2.9489999999999999E-2</c:v>
                </c:pt>
                <c:pt idx="35">
                  <c:v>2.8850000000000001E-2</c:v>
                </c:pt>
                <c:pt idx="36">
                  <c:v>2.8209999999999999E-2</c:v>
                </c:pt>
                <c:pt idx="37">
                  <c:v>2.759E-2</c:v>
                </c:pt>
                <c:pt idx="38">
                  <c:v>2.6980000000000001E-2</c:v>
                </c:pt>
                <c:pt idx="39">
                  <c:v>2.6380000000000001E-2</c:v>
                </c:pt>
                <c:pt idx="40">
                  <c:v>2.5780000000000001E-2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09410344"/>
        <c:axId val="409410736"/>
      </c:lineChart>
      <c:catAx>
        <c:axId val="40941034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sv-SE" sz="1200"/>
                  <a:t>Ålder</a:t>
                </a:r>
              </a:p>
            </c:rich>
          </c:tx>
          <c:layout>
            <c:manualLayout>
              <c:xMode val="edge"/>
              <c:yMode val="edge"/>
              <c:x val="0.48685139165009933"/>
              <c:y val="0.95348815213062521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ysClr val="windowText" lastClr="000000"/>
            </a:solidFill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sv-SE"/>
          </a:p>
        </c:txPr>
        <c:crossAx val="409410736"/>
        <c:crosses val="autoZero"/>
        <c:auto val="1"/>
        <c:lblAlgn val="ctr"/>
        <c:lblOffset val="100"/>
        <c:tickLblSkip val="5"/>
        <c:noMultiLvlLbl val="0"/>
      </c:catAx>
      <c:valAx>
        <c:axId val="409410736"/>
        <c:scaling>
          <c:orientation val="minMax"/>
        </c:scaling>
        <c:delete val="0"/>
        <c:axPos val="l"/>
        <c:majorGridlines>
          <c:spPr>
            <a:ln>
              <a:solidFill>
                <a:sysClr val="windowText" lastClr="000000"/>
              </a:solidFill>
            </a:ln>
          </c:spPr>
        </c:majorGridlines>
        <c:numFmt formatCode="0%" sourceLinked="0"/>
        <c:majorTickMark val="out"/>
        <c:minorTickMark val="none"/>
        <c:tickLblPos val="nextTo"/>
        <c:spPr>
          <a:ln>
            <a:solidFill>
              <a:sysClr val="windowText" lastClr="000000"/>
            </a:solidFill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sv-SE"/>
          </a:p>
        </c:txPr>
        <c:crossAx val="409410344"/>
        <c:crosses val="autoZero"/>
        <c:crossBetween val="between"/>
      </c:valAx>
      <c:spPr>
        <a:ln>
          <a:solidFill>
            <a:sysClr val="windowText" lastClr="000000"/>
          </a:solidFill>
        </a:ln>
      </c:spPr>
    </c:plotArea>
    <c:legend>
      <c:legendPos val="r"/>
      <c:layout>
        <c:manualLayout>
          <c:xMode val="edge"/>
          <c:yMode val="edge"/>
          <c:x val="0.67898813308023864"/>
          <c:y val="5.3752316616824836E-2"/>
          <c:w val="0.28470557414368808"/>
          <c:h val="0.24568630685221679"/>
        </c:manualLayout>
      </c:layout>
      <c:overlay val="0"/>
      <c:spPr>
        <a:solidFill>
          <a:srgbClr val="F79646">
            <a:lumMod val="40000"/>
            <a:lumOff val="60000"/>
          </a:srgbClr>
        </a:solidFill>
        <a:ln>
          <a:solidFill>
            <a:schemeClr val="tx1"/>
          </a:solidFill>
        </a:ln>
      </c:spPr>
      <c:txPr>
        <a:bodyPr/>
        <a:lstStyle/>
        <a:p>
          <a:pPr>
            <a:defRPr sz="1200" b="1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sv-SE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400" b="1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sv-SE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8.366669640265996E-2"/>
          <c:y val="4.4067796610169505E-2"/>
          <c:w val="0.91180537754736768"/>
          <c:h val="0.78870056497175145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[1]underlag!$C$7</c:f>
              <c:strCache>
                <c:ptCount val="1"/>
                <c:pt idx="0">
                  <c:v>Arbetare</c:v>
                </c:pt>
              </c:strCache>
            </c:strRef>
          </c:tx>
          <c:spPr>
            <a:solidFill>
              <a:srgbClr val="FF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[1]underlag!$B$8:$B$20</c:f>
              <c:strCache>
                <c:ptCount val="13"/>
                <c:pt idx="0">
                  <c:v>negativ</c:v>
                </c:pt>
                <c:pt idx="1">
                  <c:v>0</c:v>
                </c:pt>
                <c:pt idx="2">
                  <c:v>0-1%</c:v>
                </c:pt>
                <c:pt idx="3">
                  <c:v>1-2%</c:v>
                </c:pt>
                <c:pt idx="4">
                  <c:v>2-3%</c:v>
                </c:pt>
                <c:pt idx="5">
                  <c:v>3-4%</c:v>
                </c:pt>
                <c:pt idx="6">
                  <c:v>4-5%</c:v>
                </c:pt>
                <c:pt idx="7">
                  <c:v>5-6%</c:v>
                </c:pt>
                <c:pt idx="8">
                  <c:v>6-7%</c:v>
                </c:pt>
                <c:pt idx="9">
                  <c:v>7-8%</c:v>
                </c:pt>
                <c:pt idx="10">
                  <c:v>8-9%</c:v>
                </c:pt>
                <c:pt idx="11">
                  <c:v>9-10%</c:v>
                </c:pt>
                <c:pt idx="12">
                  <c:v>+10%</c:v>
                </c:pt>
              </c:strCache>
            </c:strRef>
          </c:cat>
          <c:val>
            <c:numRef>
              <c:f>[1]underlag!$C$8:$C$20</c:f>
              <c:numCache>
                <c:formatCode>General</c:formatCode>
                <c:ptCount val="13"/>
                <c:pt idx="0">
                  <c:v>6.9800000000000001E-2</c:v>
                </c:pt>
                <c:pt idx="1">
                  <c:v>1.6200000000000003E-2</c:v>
                </c:pt>
                <c:pt idx="2">
                  <c:v>2.5699999999999997E-2</c:v>
                </c:pt>
                <c:pt idx="3">
                  <c:v>0.15210000000000001</c:v>
                </c:pt>
                <c:pt idx="4">
                  <c:v>0.4224</c:v>
                </c:pt>
                <c:pt idx="5">
                  <c:v>0.11230000000000001</c:v>
                </c:pt>
                <c:pt idx="6">
                  <c:v>6.83E-2</c:v>
                </c:pt>
                <c:pt idx="7">
                  <c:v>3.6900000000000002E-2</c:v>
                </c:pt>
                <c:pt idx="8">
                  <c:v>2.3900000000000001E-2</c:v>
                </c:pt>
                <c:pt idx="9">
                  <c:v>2.1600000000000001E-2</c:v>
                </c:pt>
                <c:pt idx="10">
                  <c:v>1.52E-2</c:v>
                </c:pt>
                <c:pt idx="11">
                  <c:v>9.7000000000000003E-3</c:v>
                </c:pt>
                <c:pt idx="12">
                  <c:v>2.58E-2</c:v>
                </c:pt>
              </c:numCache>
            </c:numRef>
          </c:val>
        </c:ser>
        <c:ser>
          <c:idx val="0"/>
          <c:order val="1"/>
          <c:tx>
            <c:strRef>
              <c:f>[1]underlag!$D$7</c:f>
              <c:strCache>
                <c:ptCount val="1"/>
                <c:pt idx="0">
                  <c:v>Tjänstemän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[1]underlag!$B$8:$B$20</c:f>
              <c:strCache>
                <c:ptCount val="13"/>
                <c:pt idx="0">
                  <c:v>negativ</c:v>
                </c:pt>
                <c:pt idx="1">
                  <c:v>0</c:v>
                </c:pt>
                <c:pt idx="2">
                  <c:v>0-1%</c:v>
                </c:pt>
                <c:pt idx="3">
                  <c:v>1-2%</c:v>
                </c:pt>
                <c:pt idx="4">
                  <c:v>2-3%</c:v>
                </c:pt>
                <c:pt idx="5">
                  <c:v>3-4%</c:v>
                </c:pt>
                <c:pt idx="6">
                  <c:v>4-5%</c:v>
                </c:pt>
                <c:pt idx="7">
                  <c:v>5-6%</c:v>
                </c:pt>
                <c:pt idx="8">
                  <c:v>6-7%</c:v>
                </c:pt>
                <c:pt idx="9">
                  <c:v>7-8%</c:v>
                </c:pt>
                <c:pt idx="10">
                  <c:v>8-9%</c:v>
                </c:pt>
                <c:pt idx="11">
                  <c:v>9-10%</c:v>
                </c:pt>
                <c:pt idx="12">
                  <c:v>+10%</c:v>
                </c:pt>
              </c:strCache>
            </c:strRef>
          </c:cat>
          <c:val>
            <c:numRef>
              <c:f>[1]underlag!$D$8:$D$20</c:f>
              <c:numCache>
                <c:formatCode>General</c:formatCode>
                <c:ptCount val="13"/>
                <c:pt idx="0">
                  <c:v>3.0800000000000001E-2</c:v>
                </c:pt>
                <c:pt idx="1">
                  <c:v>2.1899999999999999E-2</c:v>
                </c:pt>
                <c:pt idx="2">
                  <c:v>3.7000000000000005E-2</c:v>
                </c:pt>
                <c:pt idx="3">
                  <c:v>0.21789999999999998</c:v>
                </c:pt>
                <c:pt idx="4">
                  <c:v>0.30909999999999999</c:v>
                </c:pt>
                <c:pt idx="5">
                  <c:v>0.11449999999999999</c:v>
                </c:pt>
                <c:pt idx="6">
                  <c:v>7.85E-2</c:v>
                </c:pt>
                <c:pt idx="7">
                  <c:v>4.5199999999999997E-2</c:v>
                </c:pt>
                <c:pt idx="8">
                  <c:v>0.03</c:v>
                </c:pt>
                <c:pt idx="9">
                  <c:v>2.2099999999999998E-2</c:v>
                </c:pt>
                <c:pt idx="10">
                  <c:v>1.8200000000000001E-2</c:v>
                </c:pt>
                <c:pt idx="11">
                  <c:v>1.4199999999999999E-2</c:v>
                </c:pt>
                <c:pt idx="12">
                  <c:v>6.08E-2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12435248"/>
        <c:axId val="412435640"/>
      </c:barChart>
      <c:catAx>
        <c:axId val="412435248"/>
        <c:scaling>
          <c:orientation val="minMax"/>
        </c:scaling>
        <c:delete val="0"/>
        <c:axPos val="b"/>
        <c:numFmt formatCode="General" sourceLinked="1"/>
        <c:majorTickMark val="cross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540000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sv-SE"/>
          </a:p>
        </c:txPr>
        <c:crossAx val="412435640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412435640"/>
        <c:scaling>
          <c:orientation val="minMax"/>
        </c:scaling>
        <c:delete val="0"/>
        <c:axPos val="l"/>
        <c:majorGridlines>
          <c:spPr>
            <a:ln>
              <a:solidFill>
                <a:schemeClr val="tx1"/>
              </a:solidFill>
            </a:ln>
          </c:spPr>
        </c:majorGridlines>
        <c:numFmt formatCode="0%" sourceLinked="0"/>
        <c:majorTickMark val="cross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sv-SE"/>
          </a:p>
        </c:txPr>
        <c:crossAx val="412435248"/>
        <c:crosses val="autoZero"/>
        <c:crossBetween val="between"/>
      </c:valAx>
      <c:spPr>
        <a:noFill/>
        <a:ln w="12700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65494579203700209"/>
          <c:y val="6.1765590763910194E-2"/>
          <c:w val="0.2017606719280555"/>
          <c:h val="0.1326418321193864"/>
        </c:manualLayout>
      </c:layout>
      <c:overlay val="0"/>
      <c:spPr>
        <a:solidFill>
          <a:schemeClr val="accent6">
            <a:lumMod val="40000"/>
            <a:lumOff val="60000"/>
          </a:schemeClr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200" b="1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sv-SE"/>
        </a:p>
      </c:txPr>
    </c:legend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sv-SE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2184369316446501"/>
          <c:y val="2.1008316413523204E-2"/>
          <c:w val="0.87716670938863184"/>
          <c:h val="0.73103994305011766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FF0000"/>
            </a:solidFill>
          </c:spPr>
          <c:invertIfNegative val="0"/>
          <c:cat>
            <c:strRef>
              <c:f>[1]sammanställning!$A$31:$A$44</c:f>
              <c:strCache>
                <c:ptCount val="14"/>
                <c:pt idx="0">
                  <c:v>-20</c:v>
                </c:pt>
                <c:pt idx="1">
                  <c:v>20-21</c:v>
                </c:pt>
                <c:pt idx="2">
                  <c:v>21-22</c:v>
                </c:pt>
                <c:pt idx="3">
                  <c:v>22-23</c:v>
                </c:pt>
                <c:pt idx="4">
                  <c:v>23-24</c:v>
                </c:pt>
                <c:pt idx="5">
                  <c:v>24-25</c:v>
                </c:pt>
                <c:pt idx="6">
                  <c:v>25-26</c:v>
                </c:pt>
                <c:pt idx="7">
                  <c:v>26-27</c:v>
                </c:pt>
                <c:pt idx="8">
                  <c:v>27-28</c:v>
                </c:pt>
                <c:pt idx="9">
                  <c:v>28-29</c:v>
                </c:pt>
                <c:pt idx="10">
                  <c:v>29-30</c:v>
                </c:pt>
                <c:pt idx="11">
                  <c:v>30-31</c:v>
                </c:pt>
                <c:pt idx="12">
                  <c:v>31-32</c:v>
                </c:pt>
                <c:pt idx="13">
                  <c:v>32+</c:v>
                </c:pt>
              </c:strCache>
            </c:strRef>
          </c:cat>
          <c:val>
            <c:numRef>
              <c:f>[1]sammanställning!$B$31:$B$44</c:f>
              <c:numCache>
                <c:formatCode>General</c:formatCode>
                <c:ptCount val="14"/>
                <c:pt idx="0">
                  <c:v>3353</c:v>
                </c:pt>
                <c:pt idx="1">
                  <c:v>6052</c:v>
                </c:pt>
                <c:pt idx="2">
                  <c:v>8205</c:v>
                </c:pt>
                <c:pt idx="3">
                  <c:v>13917</c:v>
                </c:pt>
                <c:pt idx="4">
                  <c:v>18828</c:v>
                </c:pt>
                <c:pt idx="5">
                  <c:v>24872</c:v>
                </c:pt>
                <c:pt idx="6">
                  <c:v>29238</c:v>
                </c:pt>
                <c:pt idx="7">
                  <c:v>27377</c:v>
                </c:pt>
                <c:pt idx="8">
                  <c:v>25890</c:v>
                </c:pt>
                <c:pt idx="9">
                  <c:v>22603</c:v>
                </c:pt>
                <c:pt idx="10">
                  <c:v>16337</c:v>
                </c:pt>
                <c:pt idx="11">
                  <c:v>10790</c:v>
                </c:pt>
                <c:pt idx="12">
                  <c:v>6642</c:v>
                </c:pt>
                <c:pt idx="13">
                  <c:v>12490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12436032"/>
        <c:axId val="412436424"/>
      </c:barChart>
      <c:catAx>
        <c:axId val="41243603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200"/>
                </a:pPr>
                <a:r>
                  <a:rPr lang="en-US" sz="1200"/>
                  <a:t>Löneintervall</a:t>
                </a:r>
              </a:p>
            </c:rich>
          </c:tx>
          <c:layout/>
          <c:overlay val="0"/>
        </c:title>
        <c:numFmt formatCode="General" sourceLinked="0"/>
        <c:majorTickMark val="out"/>
        <c:minorTickMark val="none"/>
        <c:tickLblPos val="nextTo"/>
        <c:spPr>
          <a:ln>
            <a:solidFill>
              <a:sysClr val="windowText" lastClr="000000"/>
            </a:solidFill>
          </a:ln>
        </c:spPr>
        <c:txPr>
          <a:bodyPr rot="-5400000" vert="horz"/>
          <a:lstStyle/>
          <a:p>
            <a:pPr>
              <a:defRPr sz="1200"/>
            </a:pPr>
            <a:endParaRPr lang="sv-SE"/>
          </a:p>
        </c:txPr>
        <c:crossAx val="412436424"/>
        <c:crosses val="autoZero"/>
        <c:auto val="1"/>
        <c:lblAlgn val="ctr"/>
        <c:lblOffset val="100"/>
        <c:noMultiLvlLbl val="0"/>
      </c:catAx>
      <c:valAx>
        <c:axId val="412436424"/>
        <c:scaling>
          <c:orientation val="minMax"/>
        </c:scaling>
        <c:delete val="0"/>
        <c:axPos val="l"/>
        <c:majorGridlines>
          <c:spPr>
            <a:ln>
              <a:solidFill>
                <a:sysClr val="windowText" lastClr="000000"/>
              </a:solidFill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200"/>
                </a:pPr>
                <a:r>
                  <a:rPr lang="en-US" sz="1200"/>
                  <a:t>Antal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ysClr val="windowText" lastClr="000000"/>
            </a:solidFill>
          </a:ln>
        </c:spPr>
        <c:txPr>
          <a:bodyPr/>
          <a:lstStyle/>
          <a:p>
            <a:pPr>
              <a:defRPr sz="1200"/>
            </a:pPr>
            <a:endParaRPr lang="sv-SE"/>
          </a:p>
        </c:txPr>
        <c:crossAx val="412436032"/>
        <c:crosses val="autoZero"/>
        <c:crossBetween val="between"/>
      </c:valAx>
      <c:spPr>
        <a:ln>
          <a:solidFill>
            <a:sysClr val="windowText" lastClr="000000"/>
          </a:solidFill>
        </a:ln>
      </c:spPr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900" b="1">
          <a:latin typeface="Arial" panose="020B0604020202020204" pitchFamily="34" charset="0"/>
          <a:cs typeface="Arial" panose="020B0604020202020204" pitchFamily="34" charset="0"/>
        </a:defRPr>
      </a:pPr>
      <a:endParaRPr lang="sv-SE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0275584905106423"/>
          <c:y val="4.8511576626240352E-2"/>
          <c:w val="0.8829031212630043"/>
          <c:h val="0.73103994305011766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ysClr val="window" lastClr="FFFFFF">
                <a:lumMod val="50000"/>
              </a:sysClr>
            </a:solidFill>
          </c:spPr>
          <c:invertIfNegative val="0"/>
          <c:cat>
            <c:strRef>
              <c:f>[1]sammanställning!$A$7:$A$26</c:f>
              <c:strCache>
                <c:ptCount val="20"/>
                <c:pt idx="0">
                  <c:v>-22</c:v>
                </c:pt>
                <c:pt idx="1">
                  <c:v>22-24</c:v>
                </c:pt>
                <c:pt idx="2">
                  <c:v>24-26</c:v>
                </c:pt>
                <c:pt idx="3">
                  <c:v>26-28</c:v>
                </c:pt>
                <c:pt idx="4">
                  <c:v>28-30</c:v>
                </c:pt>
                <c:pt idx="5">
                  <c:v>30-32</c:v>
                </c:pt>
                <c:pt idx="6">
                  <c:v>32-34</c:v>
                </c:pt>
                <c:pt idx="7">
                  <c:v>34-36</c:v>
                </c:pt>
                <c:pt idx="8">
                  <c:v>36-38</c:v>
                </c:pt>
                <c:pt idx="9">
                  <c:v>38-40</c:v>
                </c:pt>
                <c:pt idx="10">
                  <c:v>40-42</c:v>
                </c:pt>
                <c:pt idx="11">
                  <c:v>42-44</c:v>
                </c:pt>
                <c:pt idx="12">
                  <c:v>44-46</c:v>
                </c:pt>
                <c:pt idx="13">
                  <c:v>46-48</c:v>
                </c:pt>
                <c:pt idx="14">
                  <c:v>48-50</c:v>
                </c:pt>
                <c:pt idx="15">
                  <c:v>50-52</c:v>
                </c:pt>
                <c:pt idx="16">
                  <c:v>52-54</c:v>
                </c:pt>
                <c:pt idx="17">
                  <c:v>54-56</c:v>
                </c:pt>
                <c:pt idx="18">
                  <c:v>56-58</c:v>
                </c:pt>
                <c:pt idx="19">
                  <c:v>58+</c:v>
                </c:pt>
              </c:strCache>
            </c:strRef>
          </c:cat>
          <c:val>
            <c:numRef>
              <c:f>[1]sammanställning!$B$7:$B$26</c:f>
              <c:numCache>
                <c:formatCode>General</c:formatCode>
                <c:ptCount val="20"/>
                <c:pt idx="0">
                  <c:v>365</c:v>
                </c:pt>
                <c:pt idx="1">
                  <c:v>817</c:v>
                </c:pt>
                <c:pt idx="2">
                  <c:v>2504</c:v>
                </c:pt>
                <c:pt idx="3">
                  <c:v>5311</c:v>
                </c:pt>
                <c:pt idx="4">
                  <c:v>8106</c:v>
                </c:pt>
                <c:pt idx="5">
                  <c:v>9493</c:v>
                </c:pt>
                <c:pt idx="6">
                  <c:v>9479</c:v>
                </c:pt>
                <c:pt idx="7">
                  <c:v>8958</c:v>
                </c:pt>
                <c:pt idx="8">
                  <c:v>8015</c:v>
                </c:pt>
                <c:pt idx="9">
                  <c:v>7083</c:v>
                </c:pt>
                <c:pt idx="10">
                  <c:v>6524</c:v>
                </c:pt>
                <c:pt idx="11">
                  <c:v>5522</c:v>
                </c:pt>
                <c:pt idx="12">
                  <c:v>4760</c:v>
                </c:pt>
                <c:pt idx="13">
                  <c:v>3925</c:v>
                </c:pt>
                <c:pt idx="14">
                  <c:v>3322</c:v>
                </c:pt>
                <c:pt idx="15">
                  <c:v>3013</c:v>
                </c:pt>
                <c:pt idx="16">
                  <c:v>2481</c:v>
                </c:pt>
                <c:pt idx="17">
                  <c:v>2205</c:v>
                </c:pt>
                <c:pt idx="18">
                  <c:v>1663</c:v>
                </c:pt>
                <c:pt idx="19">
                  <c:v>9676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12437208"/>
        <c:axId val="412437600"/>
      </c:barChart>
      <c:catAx>
        <c:axId val="41243720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Löneintervall</a:t>
                </a:r>
              </a:p>
            </c:rich>
          </c:tx>
          <c:layout/>
          <c:overlay val="0"/>
        </c:title>
        <c:numFmt formatCode="General" sourceLinked="0"/>
        <c:majorTickMark val="out"/>
        <c:minorTickMark val="none"/>
        <c:tickLblPos val="nextTo"/>
        <c:spPr>
          <a:ln>
            <a:solidFill>
              <a:sysClr val="windowText" lastClr="000000"/>
            </a:solidFill>
          </a:ln>
        </c:spPr>
        <c:txPr>
          <a:bodyPr rot="-5400000" vert="horz"/>
          <a:lstStyle/>
          <a:p>
            <a:pPr>
              <a:defRPr/>
            </a:pPr>
            <a:endParaRPr lang="sv-SE"/>
          </a:p>
        </c:txPr>
        <c:crossAx val="412437600"/>
        <c:crosses val="autoZero"/>
        <c:auto val="1"/>
        <c:lblAlgn val="ctr"/>
        <c:lblOffset val="100"/>
        <c:noMultiLvlLbl val="0"/>
      </c:catAx>
      <c:valAx>
        <c:axId val="412437600"/>
        <c:scaling>
          <c:orientation val="minMax"/>
        </c:scaling>
        <c:delete val="0"/>
        <c:axPos val="l"/>
        <c:majorGridlines>
          <c:spPr>
            <a:ln>
              <a:solidFill>
                <a:sysClr val="windowText" lastClr="000000"/>
              </a:solidFill>
            </a:ln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Antal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ysClr val="windowText" lastClr="000000"/>
            </a:solidFill>
          </a:ln>
        </c:spPr>
        <c:crossAx val="412437208"/>
        <c:crosses val="autoZero"/>
        <c:crossBetween val="between"/>
        <c:majorUnit val="2000"/>
      </c:valAx>
      <c:spPr>
        <a:ln>
          <a:solidFill>
            <a:sysClr val="windowText" lastClr="000000"/>
          </a:solidFill>
        </a:ln>
      </c:spPr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200" b="1">
          <a:latin typeface="Arial" panose="020B0604020202020204" pitchFamily="34" charset="0"/>
          <a:cs typeface="Arial" panose="020B0604020202020204" pitchFamily="34" charset="0"/>
        </a:defRPr>
      </a:pPr>
      <a:endParaRPr lang="sv-SE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1532610351869736"/>
          <c:y val="5.0827308296500111E-2"/>
          <c:w val="0.87938810101053433"/>
          <c:h val="0.7365799721727776"/>
        </c:manualLayout>
      </c:layout>
      <c:barChart>
        <c:barDir val="col"/>
        <c:grouping val="clustered"/>
        <c:varyColors val="0"/>
        <c:ser>
          <c:idx val="0"/>
          <c:order val="0"/>
          <c:tx>
            <c:v>Arbetare</c:v>
          </c:tx>
          <c:spPr>
            <a:solidFill>
              <a:srgbClr val="FF0000"/>
            </a:solidFill>
          </c:spPr>
          <c:invertIfNegative val="0"/>
          <c:cat>
            <c:strRef>
              <c:f>[1]sammanställning!$A$50:$A$70</c:f>
              <c:strCache>
                <c:ptCount val="21"/>
                <c:pt idx="0">
                  <c:v>-20</c:v>
                </c:pt>
                <c:pt idx="1">
                  <c:v>20-22</c:v>
                </c:pt>
                <c:pt idx="2">
                  <c:v>22-24</c:v>
                </c:pt>
                <c:pt idx="3">
                  <c:v>24-26</c:v>
                </c:pt>
                <c:pt idx="4">
                  <c:v>26-28</c:v>
                </c:pt>
                <c:pt idx="5">
                  <c:v>28-30</c:v>
                </c:pt>
                <c:pt idx="6">
                  <c:v>30-32</c:v>
                </c:pt>
                <c:pt idx="7">
                  <c:v>32-34</c:v>
                </c:pt>
                <c:pt idx="8">
                  <c:v>34-36</c:v>
                </c:pt>
                <c:pt idx="9">
                  <c:v>36-38</c:v>
                </c:pt>
                <c:pt idx="10">
                  <c:v>38-40</c:v>
                </c:pt>
                <c:pt idx="11">
                  <c:v>40-42</c:v>
                </c:pt>
                <c:pt idx="12">
                  <c:v>42-44</c:v>
                </c:pt>
                <c:pt idx="13">
                  <c:v>44-46</c:v>
                </c:pt>
                <c:pt idx="14">
                  <c:v>46-48</c:v>
                </c:pt>
                <c:pt idx="15">
                  <c:v>48-50</c:v>
                </c:pt>
                <c:pt idx="16">
                  <c:v>50-52</c:v>
                </c:pt>
                <c:pt idx="17">
                  <c:v>52-54</c:v>
                </c:pt>
                <c:pt idx="18">
                  <c:v>54-56</c:v>
                </c:pt>
                <c:pt idx="19">
                  <c:v>56-58</c:v>
                </c:pt>
                <c:pt idx="20">
                  <c:v>58+</c:v>
                </c:pt>
              </c:strCache>
            </c:strRef>
          </c:cat>
          <c:val>
            <c:numRef>
              <c:f>[1]sammanställning!$F$50:$F$70</c:f>
              <c:numCache>
                <c:formatCode>General</c:formatCode>
                <c:ptCount val="21"/>
                <c:pt idx="0">
                  <c:v>1.4800000000000001E-2</c:v>
                </c:pt>
                <c:pt idx="1">
                  <c:v>6.2899999999999998E-2</c:v>
                </c:pt>
                <c:pt idx="2">
                  <c:v>0.14449999999999999</c:v>
                </c:pt>
                <c:pt idx="3">
                  <c:v>0.23879999999999998</c:v>
                </c:pt>
                <c:pt idx="4">
                  <c:v>0.2351</c:v>
                </c:pt>
                <c:pt idx="5">
                  <c:v>0.17180000000000001</c:v>
                </c:pt>
                <c:pt idx="6">
                  <c:v>7.690000000000001E-2</c:v>
                </c:pt>
                <c:pt idx="7">
                  <c:v>3.4000000000000002E-2</c:v>
                </c:pt>
                <c:pt idx="8">
                  <c:v>1.1399999999999999E-2</c:v>
                </c:pt>
                <c:pt idx="9">
                  <c:v>4.5000000000000005E-3</c:v>
                </c:pt>
                <c:pt idx="10">
                  <c:v>2.0999999999999999E-3</c:v>
                </c:pt>
                <c:pt idx="11">
                  <c:v>1.1999999999999999E-3</c:v>
                </c:pt>
                <c:pt idx="12">
                  <c:v>7.000000000000001E-4</c:v>
                </c:pt>
                <c:pt idx="13">
                  <c:v>4.0000000000000002E-4</c:v>
                </c:pt>
                <c:pt idx="14">
                  <c:v>2.0000000000000001E-4</c:v>
                </c:pt>
                <c:pt idx="15">
                  <c:v>2.0000000000000001E-4</c:v>
                </c:pt>
                <c:pt idx="16">
                  <c:v>1E-4</c:v>
                </c:pt>
                <c:pt idx="17">
                  <c:v>2.0000000000000001E-4</c:v>
                </c:pt>
                <c:pt idx="18">
                  <c:v>1E-4</c:v>
                </c:pt>
                <c:pt idx="19">
                  <c:v>0</c:v>
                </c:pt>
                <c:pt idx="20">
                  <c:v>0</c:v>
                </c:pt>
              </c:numCache>
            </c:numRef>
          </c:val>
        </c:ser>
        <c:ser>
          <c:idx val="1"/>
          <c:order val="1"/>
          <c:tx>
            <c:v>Tjänstemän</c:v>
          </c:tx>
          <c:spPr>
            <a:solidFill>
              <a:sysClr val="window" lastClr="FFFFFF">
                <a:lumMod val="50000"/>
              </a:sysClr>
            </a:solidFill>
          </c:spPr>
          <c:invertIfNegative val="0"/>
          <c:cat>
            <c:strRef>
              <c:f>[1]sammanställning!$A$50:$A$70</c:f>
              <c:strCache>
                <c:ptCount val="21"/>
                <c:pt idx="0">
                  <c:v>-20</c:v>
                </c:pt>
                <c:pt idx="1">
                  <c:v>20-22</c:v>
                </c:pt>
                <c:pt idx="2">
                  <c:v>22-24</c:v>
                </c:pt>
                <c:pt idx="3">
                  <c:v>24-26</c:v>
                </c:pt>
                <c:pt idx="4">
                  <c:v>26-28</c:v>
                </c:pt>
                <c:pt idx="5">
                  <c:v>28-30</c:v>
                </c:pt>
                <c:pt idx="6">
                  <c:v>30-32</c:v>
                </c:pt>
                <c:pt idx="7">
                  <c:v>32-34</c:v>
                </c:pt>
                <c:pt idx="8">
                  <c:v>34-36</c:v>
                </c:pt>
                <c:pt idx="9">
                  <c:v>36-38</c:v>
                </c:pt>
                <c:pt idx="10">
                  <c:v>38-40</c:v>
                </c:pt>
                <c:pt idx="11">
                  <c:v>40-42</c:v>
                </c:pt>
                <c:pt idx="12">
                  <c:v>42-44</c:v>
                </c:pt>
                <c:pt idx="13">
                  <c:v>44-46</c:v>
                </c:pt>
                <c:pt idx="14">
                  <c:v>46-48</c:v>
                </c:pt>
                <c:pt idx="15">
                  <c:v>48-50</c:v>
                </c:pt>
                <c:pt idx="16">
                  <c:v>50-52</c:v>
                </c:pt>
                <c:pt idx="17">
                  <c:v>52-54</c:v>
                </c:pt>
                <c:pt idx="18">
                  <c:v>54-56</c:v>
                </c:pt>
                <c:pt idx="19">
                  <c:v>56-58</c:v>
                </c:pt>
                <c:pt idx="20">
                  <c:v>58+</c:v>
                </c:pt>
              </c:strCache>
            </c:strRef>
          </c:cat>
          <c:val>
            <c:numRef>
              <c:f>[1]sammanställning!$M$50:$M$70</c:f>
              <c:numCache>
                <c:formatCode>General</c:formatCode>
                <c:ptCount val="21"/>
                <c:pt idx="0">
                  <c:v>8.9999999999999998E-4</c:v>
                </c:pt>
                <c:pt idx="1">
                  <c:v>2.5999999999999999E-3</c:v>
                </c:pt>
                <c:pt idx="2">
                  <c:v>7.9000000000000008E-3</c:v>
                </c:pt>
                <c:pt idx="3">
                  <c:v>2.4300000000000002E-2</c:v>
                </c:pt>
                <c:pt idx="4">
                  <c:v>5.1500000000000004E-2</c:v>
                </c:pt>
                <c:pt idx="5">
                  <c:v>7.85E-2</c:v>
                </c:pt>
                <c:pt idx="6">
                  <c:v>9.1999999999999998E-2</c:v>
                </c:pt>
                <c:pt idx="7">
                  <c:v>9.1799999999999993E-2</c:v>
                </c:pt>
                <c:pt idx="8">
                  <c:v>8.6800000000000002E-2</c:v>
                </c:pt>
                <c:pt idx="9">
                  <c:v>7.7600000000000002E-2</c:v>
                </c:pt>
                <c:pt idx="10">
                  <c:v>6.8600000000000008E-2</c:v>
                </c:pt>
                <c:pt idx="11">
                  <c:v>6.3200000000000006E-2</c:v>
                </c:pt>
                <c:pt idx="12">
                  <c:v>5.3499999999999999E-2</c:v>
                </c:pt>
                <c:pt idx="13">
                  <c:v>4.6100000000000002E-2</c:v>
                </c:pt>
                <c:pt idx="14">
                  <c:v>3.7999999999999999E-2</c:v>
                </c:pt>
                <c:pt idx="15">
                  <c:v>3.2199999999999999E-2</c:v>
                </c:pt>
                <c:pt idx="16">
                  <c:v>2.92E-2</c:v>
                </c:pt>
                <c:pt idx="17">
                  <c:v>2.4E-2</c:v>
                </c:pt>
                <c:pt idx="18">
                  <c:v>2.1400000000000002E-2</c:v>
                </c:pt>
                <c:pt idx="19">
                  <c:v>1.61E-2</c:v>
                </c:pt>
                <c:pt idx="20">
                  <c:v>9.3699999999999992E-2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12401720"/>
        <c:axId val="412402112"/>
      </c:barChart>
      <c:catAx>
        <c:axId val="41240172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Löneintervall</a:t>
                </a:r>
              </a:p>
            </c:rich>
          </c:tx>
          <c:layout>
            <c:manualLayout>
              <c:xMode val="edge"/>
              <c:yMode val="edge"/>
              <c:x val="0.45594508468705086"/>
              <c:y val="0.93385358428709409"/>
            </c:manualLayout>
          </c:layout>
          <c:overlay val="0"/>
        </c:title>
        <c:numFmt formatCode="General" sourceLinked="0"/>
        <c:majorTickMark val="out"/>
        <c:minorTickMark val="none"/>
        <c:tickLblPos val="nextTo"/>
        <c:spPr>
          <a:ln>
            <a:solidFill>
              <a:sysClr val="windowText" lastClr="000000"/>
            </a:solidFill>
          </a:ln>
        </c:spPr>
        <c:txPr>
          <a:bodyPr rot="-5400000" vert="horz"/>
          <a:lstStyle/>
          <a:p>
            <a:pPr>
              <a:defRPr/>
            </a:pPr>
            <a:endParaRPr lang="sv-SE"/>
          </a:p>
        </c:txPr>
        <c:crossAx val="412402112"/>
        <c:crosses val="autoZero"/>
        <c:auto val="1"/>
        <c:lblAlgn val="ctr"/>
        <c:lblOffset val="100"/>
        <c:noMultiLvlLbl val="0"/>
      </c:catAx>
      <c:valAx>
        <c:axId val="412402112"/>
        <c:scaling>
          <c:orientation val="minMax"/>
        </c:scaling>
        <c:delete val="0"/>
        <c:axPos val="l"/>
        <c:majorGridlines>
          <c:spPr>
            <a:ln>
              <a:solidFill>
                <a:sysClr val="windowText" lastClr="000000"/>
              </a:solidFill>
            </a:ln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Andel</a:t>
                </a:r>
              </a:p>
            </c:rich>
          </c:tx>
          <c:layout>
            <c:manualLayout>
              <c:xMode val="edge"/>
              <c:yMode val="edge"/>
              <c:x val="0"/>
              <c:y val="0.37972436024852058"/>
            </c:manualLayout>
          </c:layout>
          <c:overlay val="0"/>
        </c:title>
        <c:numFmt formatCode="0%" sourceLinked="0"/>
        <c:majorTickMark val="out"/>
        <c:minorTickMark val="none"/>
        <c:tickLblPos val="nextTo"/>
        <c:spPr>
          <a:ln>
            <a:solidFill>
              <a:sysClr val="windowText" lastClr="000000"/>
            </a:solidFill>
          </a:ln>
        </c:spPr>
        <c:crossAx val="412401720"/>
        <c:crosses val="autoZero"/>
        <c:crossBetween val="between"/>
      </c:valAx>
      <c:spPr>
        <a:ln>
          <a:solidFill>
            <a:sysClr val="windowText" lastClr="000000"/>
          </a:solidFill>
        </a:ln>
      </c:spPr>
    </c:plotArea>
    <c:legend>
      <c:legendPos val="r"/>
      <c:layout>
        <c:manualLayout>
          <c:xMode val="edge"/>
          <c:yMode val="edge"/>
          <c:x val="0.73905446316557333"/>
          <c:y val="0.15073210115549227"/>
          <c:w val="0.21656874491147521"/>
          <c:h val="0.12321211226766444"/>
        </c:manualLayout>
      </c:layout>
      <c:overlay val="0"/>
      <c:spPr>
        <a:solidFill>
          <a:srgbClr val="F79646">
            <a:lumMod val="40000"/>
            <a:lumOff val="60000"/>
          </a:srgbClr>
        </a:solidFill>
        <a:ln>
          <a:solidFill>
            <a:srgbClr val="000000"/>
          </a:solidFill>
        </a:ln>
      </c:sp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200" b="1">
          <a:latin typeface="Arial" panose="020B0604020202020204" pitchFamily="34" charset="0"/>
          <a:cs typeface="Arial" panose="020B0604020202020204" pitchFamily="34" charset="0"/>
        </a:defRPr>
      </a:pPr>
      <a:endParaRPr lang="sv-SE"/>
    </a:p>
  </c:tx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6.5609040354963205E-2"/>
          <c:y val="2.5769922682164808E-2"/>
          <c:w val="0.88642807860691009"/>
          <c:h val="0.91408258683418675"/>
        </c:manualLayout>
      </c:layout>
      <c:lineChart>
        <c:grouping val="standard"/>
        <c:varyColors val="0"/>
        <c:ser>
          <c:idx val="5"/>
          <c:order val="0"/>
          <c:tx>
            <c:v>Tjänstemän 90:e perc</c:v>
          </c:tx>
          <c:spPr>
            <a:ln w="34925">
              <a:solidFill>
                <a:sysClr val="window" lastClr="FFFFFF">
                  <a:lumMod val="50000"/>
                </a:sysClr>
              </a:solidFill>
              <a:prstDash val="sysDash"/>
            </a:ln>
          </c:spPr>
          <c:marker>
            <c:symbol val="none"/>
          </c:marker>
          <c:cat>
            <c:numRef>
              <c:f>[1]sammanställning!$K$11:$K$57</c:f>
              <c:numCache>
                <c:formatCode>General</c:formatCode>
                <c:ptCount val="47"/>
                <c:pt idx="0">
                  <c:v>18</c:v>
                </c:pt>
                <c:pt idx="1">
                  <c:v>19</c:v>
                </c:pt>
                <c:pt idx="2">
                  <c:v>20</c:v>
                </c:pt>
                <c:pt idx="3">
                  <c:v>21</c:v>
                </c:pt>
                <c:pt idx="4">
                  <c:v>22</c:v>
                </c:pt>
                <c:pt idx="5">
                  <c:v>23</c:v>
                </c:pt>
                <c:pt idx="6">
                  <c:v>24</c:v>
                </c:pt>
                <c:pt idx="7">
                  <c:v>25</c:v>
                </c:pt>
                <c:pt idx="8">
                  <c:v>26</c:v>
                </c:pt>
                <c:pt idx="9">
                  <c:v>27</c:v>
                </c:pt>
                <c:pt idx="10">
                  <c:v>28</c:v>
                </c:pt>
                <c:pt idx="11">
                  <c:v>29</c:v>
                </c:pt>
                <c:pt idx="12">
                  <c:v>30</c:v>
                </c:pt>
                <c:pt idx="13">
                  <c:v>31</c:v>
                </c:pt>
                <c:pt idx="14">
                  <c:v>32</c:v>
                </c:pt>
                <c:pt idx="15">
                  <c:v>33</c:v>
                </c:pt>
                <c:pt idx="16">
                  <c:v>34</c:v>
                </c:pt>
                <c:pt idx="17">
                  <c:v>35</c:v>
                </c:pt>
                <c:pt idx="18">
                  <c:v>36</c:v>
                </c:pt>
                <c:pt idx="19">
                  <c:v>37</c:v>
                </c:pt>
                <c:pt idx="20">
                  <c:v>38</c:v>
                </c:pt>
                <c:pt idx="21">
                  <c:v>39</c:v>
                </c:pt>
                <c:pt idx="22">
                  <c:v>40</c:v>
                </c:pt>
                <c:pt idx="23">
                  <c:v>41</c:v>
                </c:pt>
                <c:pt idx="24">
                  <c:v>42</c:v>
                </c:pt>
                <c:pt idx="25">
                  <c:v>43</c:v>
                </c:pt>
                <c:pt idx="26">
                  <c:v>44</c:v>
                </c:pt>
                <c:pt idx="27">
                  <c:v>45</c:v>
                </c:pt>
                <c:pt idx="28">
                  <c:v>46</c:v>
                </c:pt>
                <c:pt idx="29">
                  <c:v>47</c:v>
                </c:pt>
                <c:pt idx="30">
                  <c:v>48</c:v>
                </c:pt>
                <c:pt idx="31">
                  <c:v>49</c:v>
                </c:pt>
                <c:pt idx="32">
                  <c:v>50</c:v>
                </c:pt>
                <c:pt idx="33">
                  <c:v>51</c:v>
                </c:pt>
                <c:pt idx="34">
                  <c:v>52</c:v>
                </c:pt>
                <c:pt idx="35">
                  <c:v>53</c:v>
                </c:pt>
                <c:pt idx="36">
                  <c:v>54</c:v>
                </c:pt>
                <c:pt idx="37">
                  <c:v>55</c:v>
                </c:pt>
                <c:pt idx="38">
                  <c:v>56</c:v>
                </c:pt>
                <c:pt idx="39">
                  <c:v>57</c:v>
                </c:pt>
                <c:pt idx="40">
                  <c:v>58</c:v>
                </c:pt>
                <c:pt idx="41">
                  <c:v>59</c:v>
                </c:pt>
                <c:pt idx="42">
                  <c:v>60</c:v>
                </c:pt>
                <c:pt idx="43">
                  <c:v>61</c:v>
                </c:pt>
                <c:pt idx="44">
                  <c:v>62</c:v>
                </c:pt>
                <c:pt idx="45">
                  <c:v>63</c:v>
                </c:pt>
                <c:pt idx="46">
                  <c:v>64</c:v>
                </c:pt>
              </c:numCache>
            </c:numRef>
          </c:cat>
          <c:val>
            <c:numRef>
              <c:f>[1]sammanställning!$Q$11:$Q$57</c:f>
              <c:numCache>
                <c:formatCode>General</c:formatCode>
                <c:ptCount val="47"/>
                <c:pt idx="1">
                  <c:v>23139.183000000001</c:v>
                </c:pt>
                <c:pt idx="2">
                  <c:v>24808.995559999999</c:v>
                </c:pt>
                <c:pt idx="3">
                  <c:v>26473.64374</c:v>
                </c:pt>
                <c:pt idx="4">
                  <c:v>28130.755120000002</c:v>
                </c:pt>
                <c:pt idx="5">
                  <c:v>29777.957310000002</c:v>
                </c:pt>
                <c:pt idx="6">
                  <c:v>31412.87789</c:v>
                </c:pt>
                <c:pt idx="7">
                  <c:v>33033.144460000003</c:v>
                </c:pt>
                <c:pt idx="8">
                  <c:v>34636.384610000001</c:v>
                </c:pt>
                <c:pt idx="9">
                  <c:v>36220.22595</c:v>
                </c:pt>
                <c:pt idx="10">
                  <c:v>37782.296060000001</c:v>
                </c:pt>
                <c:pt idx="11">
                  <c:v>39320.222529999999</c:v>
                </c:pt>
                <c:pt idx="12">
                  <c:v>40831.632969999999</c:v>
                </c:pt>
                <c:pt idx="13">
                  <c:v>42314.15496</c:v>
                </c:pt>
                <c:pt idx="14">
                  <c:v>43765.416100000002</c:v>
                </c:pt>
                <c:pt idx="15">
                  <c:v>45183.043989999998</c:v>
                </c:pt>
                <c:pt idx="16">
                  <c:v>46564.666210000003</c:v>
                </c:pt>
                <c:pt idx="17">
                  <c:v>47907.910369999998</c:v>
                </c:pt>
                <c:pt idx="18">
                  <c:v>49210.404060000001</c:v>
                </c:pt>
                <c:pt idx="19">
                  <c:v>50469.774859999998</c:v>
                </c:pt>
                <c:pt idx="20">
                  <c:v>51683.650390000003</c:v>
                </c:pt>
                <c:pt idx="21">
                  <c:v>52849.658219999998</c:v>
                </c:pt>
                <c:pt idx="22">
                  <c:v>53965.42596</c:v>
                </c:pt>
                <c:pt idx="23">
                  <c:v>55028.581189999997</c:v>
                </c:pt>
                <c:pt idx="24">
                  <c:v>56036.751519999998</c:v>
                </c:pt>
                <c:pt idx="25">
                  <c:v>56987.564539999999</c:v>
                </c:pt>
                <c:pt idx="26">
                  <c:v>57878.647839999998</c:v>
                </c:pt>
                <c:pt idx="27">
                  <c:v>58707.629009999997</c:v>
                </c:pt>
                <c:pt idx="28">
                  <c:v>59472.13566</c:v>
                </c:pt>
                <c:pt idx="29">
                  <c:v>60169.79537</c:v>
                </c:pt>
                <c:pt idx="30">
                  <c:v>60798.23573</c:v>
                </c:pt>
                <c:pt idx="31">
                  <c:v>61355.084360000001</c:v>
                </c:pt>
                <c:pt idx="32">
                  <c:v>61837.968820000002</c:v>
                </c:pt>
                <c:pt idx="33">
                  <c:v>62244.516730000003</c:v>
                </c:pt>
                <c:pt idx="34">
                  <c:v>62572.355680000001</c:v>
                </c:pt>
                <c:pt idx="35">
                  <c:v>62819.113259999998</c:v>
                </c:pt>
                <c:pt idx="36">
                  <c:v>62982.41706</c:v>
                </c:pt>
                <c:pt idx="37">
                  <c:v>63059.894679999998</c:v>
                </c:pt>
                <c:pt idx="38">
                  <c:v>63049.173710000003</c:v>
                </c:pt>
                <c:pt idx="39">
                  <c:v>62947.88175</c:v>
                </c:pt>
                <c:pt idx="40">
                  <c:v>62753.646390000002</c:v>
                </c:pt>
                <c:pt idx="41">
                  <c:v>62464.095229999999</c:v>
                </c:pt>
                <c:pt idx="42">
                  <c:v>62076.855860000003</c:v>
                </c:pt>
                <c:pt idx="43">
                  <c:v>61589.555869999997</c:v>
                </c:pt>
                <c:pt idx="44">
                  <c:v>60999.82286</c:v>
                </c:pt>
                <c:pt idx="45">
                  <c:v>60305.28443</c:v>
                </c:pt>
                <c:pt idx="46">
                  <c:v>59503.568160000003</c:v>
                </c:pt>
              </c:numCache>
            </c:numRef>
          </c:val>
          <c:smooth val="0"/>
        </c:ser>
        <c:ser>
          <c:idx val="4"/>
          <c:order val="1"/>
          <c:tx>
            <c:v>Tjänstemän median</c:v>
          </c:tx>
          <c:spPr>
            <a:ln w="34925">
              <a:solidFill>
                <a:sysClr val="window" lastClr="FFFFFF">
                  <a:lumMod val="50000"/>
                </a:sysClr>
              </a:solidFill>
            </a:ln>
          </c:spPr>
          <c:marker>
            <c:symbol val="none"/>
          </c:marker>
          <c:cat>
            <c:numRef>
              <c:f>[1]sammanställning!$K$11:$K$57</c:f>
              <c:numCache>
                <c:formatCode>General</c:formatCode>
                <c:ptCount val="47"/>
                <c:pt idx="0">
                  <c:v>18</c:v>
                </c:pt>
                <c:pt idx="1">
                  <c:v>19</c:v>
                </c:pt>
                <c:pt idx="2">
                  <c:v>20</c:v>
                </c:pt>
                <c:pt idx="3">
                  <c:v>21</c:v>
                </c:pt>
                <c:pt idx="4">
                  <c:v>22</c:v>
                </c:pt>
                <c:pt idx="5">
                  <c:v>23</c:v>
                </c:pt>
                <c:pt idx="6">
                  <c:v>24</c:v>
                </c:pt>
                <c:pt idx="7">
                  <c:v>25</c:v>
                </c:pt>
                <c:pt idx="8">
                  <c:v>26</c:v>
                </c:pt>
                <c:pt idx="9">
                  <c:v>27</c:v>
                </c:pt>
                <c:pt idx="10">
                  <c:v>28</c:v>
                </c:pt>
                <c:pt idx="11">
                  <c:v>29</c:v>
                </c:pt>
                <c:pt idx="12">
                  <c:v>30</c:v>
                </c:pt>
                <c:pt idx="13">
                  <c:v>31</c:v>
                </c:pt>
                <c:pt idx="14">
                  <c:v>32</c:v>
                </c:pt>
                <c:pt idx="15">
                  <c:v>33</c:v>
                </c:pt>
                <c:pt idx="16">
                  <c:v>34</c:v>
                </c:pt>
                <c:pt idx="17">
                  <c:v>35</c:v>
                </c:pt>
                <c:pt idx="18">
                  <c:v>36</c:v>
                </c:pt>
                <c:pt idx="19">
                  <c:v>37</c:v>
                </c:pt>
                <c:pt idx="20">
                  <c:v>38</c:v>
                </c:pt>
                <c:pt idx="21">
                  <c:v>39</c:v>
                </c:pt>
                <c:pt idx="22">
                  <c:v>40</c:v>
                </c:pt>
                <c:pt idx="23">
                  <c:v>41</c:v>
                </c:pt>
                <c:pt idx="24">
                  <c:v>42</c:v>
                </c:pt>
                <c:pt idx="25">
                  <c:v>43</c:v>
                </c:pt>
                <c:pt idx="26">
                  <c:v>44</c:v>
                </c:pt>
                <c:pt idx="27">
                  <c:v>45</c:v>
                </c:pt>
                <c:pt idx="28">
                  <c:v>46</c:v>
                </c:pt>
                <c:pt idx="29">
                  <c:v>47</c:v>
                </c:pt>
                <c:pt idx="30">
                  <c:v>48</c:v>
                </c:pt>
                <c:pt idx="31">
                  <c:v>49</c:v>
                </c:pt>
                <c:pt idx="32">
                  <c:v>50</c:v>
                </c:pt>
                <c:pt idx="33">
                  <c:v>51</c:v>
                </c:pt>
                <c:pt idx="34">
                  <c:v>52</c:v>
                </c:pt>
                <c:pt idx="35">
                  <c:v>53</c:v>
                </c:pt>
                <c:pt idx="36">
                  <c:v>54</c:v>
                </c:pt>
                <c:pt idx="37">
                  <c:v>55</c:v>
                </c:pt>
                <c:pt idx="38">
                  <c:v>56</c:v>
                </c:pt>
                <c:pt idx="39">
                  <c:v>57</c:v>
                </c:pt>
                <c:pt idx="40">
                  <c:v>58</c:v>
                </c:pt>
                <c:pt idx="41">
                  <c:v>59</c:v>
                </c:pt>
                <c:pt idx="42">
                  <c:v>60</c:v>
                </c:pt>
                <c:pt idx="43">
                  <c:v>61</c:v>
                </c:pt>
                <c:pt idx="44">
                  <c:v>62</c:v>
                </c:pt>
                <c:pt idx="45">
                  <c:v>63</c:v>
                </c:pt>
                <c:pt idx="46">
                  <c:v>64</c:v>
                </c:pt>
              </c:numCache>
            </c:numRef>
          </c:cat>
          <c:val>
            <c:numRef>
              <c:f>[1]sammanställning!$P$11:$P$57</c:f>
              <c:numCache>
                <c:formatCode>General</c:formatCode>
                <c:ptCount val="47"/>
                <c:pt idx="1">
                  <c:v>19995.33164</c:v>
                </c:pt>
                <c:pt idx="2">
                  <c:v>21617.560750000001</c:v>
                </c:pt>
                <c:pt idx="3">
                  <c:v>23153.39618</c:v>
                </c:pt>
                <c:pt idx="4">
                  <c:v>24604.952509999999</c:v>
                </c:pt>
                <c:pt idx="5">
                  <c:v>25974.344280000001</c:v>
                </c:pt>
                <c:pt idx="6">
                  <c:v>27263.68606</c:v>
                </c:pt>
                <c:pt idx="7">
                  <c:v>28475.092410000001</c:v>
                </c:pt>
                <c:pt idx="8">
                  <c:v>29610.677889999999</c:v>
                </c:pt>
                <c:pt idx="9">
                  <c:v>30672.557059999999</c:v>
                </c:pt>
                <c:pt idx="10">
                  <c:v>31662.84448</c:v>
                </c:pt>
                <c:pt idx="11">
                  <c:v>32583.654709999999</c:v>
                </c:pt>
                <c:pt idx="12">
                  <c:v>33437.102319999998</c:v>
                </c:pt>
                <c:pt idx="13">
                  <c:v>34225.30186</c:v>
                </c:pt>
                <c:pt idx="14">
                  <c:v>34950.367890000001</c:v>
                </c:pt>
                <c:pt idx="15">
                  <c:v>35614.414980000001</c:v>
                </c:pt>
                <c:pt idx="16">
                  <c:v>36219.557679999998</c:v>
                </c:pt>
                <c:pt idx="17">
                  <c:v>36767.910550000001</c:v>
                </c:pt>
                <c:pt idx="18">
                  <c:v>37261.588170000003</c:v>
                </c:pt>
                <c:pt idx="19">
                  <c:v>37702.70508</c:v>
                </c:pt>
                <c:pt idx="20">
                  <c:v>38093.375849999997</c:v>
                </c:pt>
                <c:pt idx="21">
                  <c:v>38435.715029999999</c:v>
                </c:pt>
                <c:pt idx="22">
                  <c:v>38731.837200000002</c:v>
                </c:pt>
                <c:pt idx="23">
                  <c:v>38983.856899999999</c:v>
                </c:pt>
                <c:pt idx="24">
                  <c:v>39193.888700000003</c:v>
                </c:pt>
                <c:pt idx="25">
                  <c:v>39364.047169999998</c:v>
                </c:pt>
                <c:pt idx="26">
                  <c:v>39496.44685</c:v>
                </c:pt>
                <c:pt idx="27">
                  <c:v>39593.202319999997</c:v>
                </c:pt>
                <c:pt idx="28">
                  <c:v>39656.42813</c:v>
                </c:pt>
                <c:pt idx="29">
                  <c:v>39688.238839999998</c:v>
                </c:pt>
                <c:pt idx="30">
                  <c:v>39690.749020000003</c:v>
                </c:pt>
                <c:pt idx="31">
                  <c:v>39666.073219999998</c:v>
                </c:pt>
                <c:pt idx="32">
                  <c:v>39616.326009999997</c:v>
                </c:pt>
                <c:pt idx="33">
                  <c:v>39543.621939999997</c:v>
                </c:pt>
                <c:pt idx="34">
                  <c:v>39450.075570000001</c:v>
                </c:pt>
                <c:pt idx="35">
                  <c:v>39337.801480000002</c:v>
                </c:pt>
                <c:pt idx="36">
                  <c:v>39208.914210000003</c:v>
                </c:pt>
                <c:pt idx="37">
                  <c:v>39065.528330000001</c:v>
                </c:pt>
                <c:pt idx="38">
                  <c:v>38909.758390000003</c:v>
                </c:pt>
                <c:pt idx="39">
                  <c:v>38743.718970000002</c:v>
                </c:pt>
                <c:pt idx="40">
                  <c:v>38569.52461</c:v>
                </c:pt>
                <c:pt idx="41">
                  <c:v>38389.28989</c:v>
                </c:pt>
                <c:pt idx="42">
                  <c:v>38205.129359999999</c:v>
                </c:pt>
                <c:pt idx="43">
                  <c:v>38019.157579999999</c:v>
                </c:pt>
                <c:pt idx="44">
                  <c:v>37833.489110000002</c:v>
                </c:pt>
                <c:pt idx="45">
                  <c:v>37650.238510000003</c:v>
                </c:pt>
                <c:pt idx="46">
                  <c:v>37471.520349999999</c:v>
                </c:pt>
              </c:numCache>
            </c:numRef>
          </c:val>
          <c:smooth val="0"/>
        </c:ser>
        <c:ser>
          <c:idx val="3"/>
          <c:order val="2"/>
          <c:tx>
            <c:v>Tjänstemän 10:e perc</c:v>
          </c:tx>
          <c:spPr>
            <a:ln w="34925">
              <a:solidFill>
                <a:sysClr val="window" lastClr="FFFFFF">
                  <a:lumMod val="50000"/>
                </a:sysClr>
              </a:solidFill>
              <a:prstDash val="lgDash"/>
            </a:ln>
          </c:spPr>
          <c:marker>
            <c:symbol val="none"/>
          </c:marker>
          <c:cat>
            <c:numRef>
              <c:f>[1]sammanställning!$K$11:$K$57</c:f>
              <c:numCache>
                <c:formatCode>General</c:formatCode>
                <c:ptCount val="47"/>
                <c:pt idx="0">
                  <c:v>18</c:v>
                </c:pt>
                <c:pt idx="1">
                  <c:v>19</c:v>
                </c:pt>
                <c:pt idx="2">
                  <c:v>20</c:v>
                </c:pt>
                <c:pt idx="3">
                  <c:v>21</c:v>
                </c:pt>
                <c:pt idx="4">
                  <c:v>22</c:v>
                </c:pt>
                <c:pt idx="5">
                  <c:v>23</c:v>
                </c:pt>
                <c:pt idx="6">
                  <c:v>24</c:v>
                </c:pt>
                <c:pt idx="7">
                  <c:v>25</c:v>
                </c:pt>
                <c:pt idx="8">
                  <c:v>26</c:v>
                </c:pt>
                <c:pt idx="9">
                  <c:v>27</c:v>
                </c:pt>
                <c:pt idx="10">
                  <c:v>28</c:v>
                </c:pt>
                <c:pt idx="11">
                  <c:v>29</c:v>
                </c:pt>
                <c:pt idx="12">
                  <c:v>30</c:v>
                </c:pt>
                <c:pt idx="13">
                  <c:v>31</c:v>
                </c:pt>
                <c:pt idx="14">
                  <c:v>32</c:v>
                </c:pt>
                <c:pt idx="15">
                  <c:v>33</c:v>
                </c:pt>
                <c:pt idx="16">
                  <c:v>34</c:v>
                </c:pt>
                <c:pt idx="17">
                  <c:v>35</c:v>
                </c:pt>
                <c:pt idx="18">
                  <c:v>36</c:v>
                </c:pt>
                <c:pt idx="19">
                  <c:v>37</c:v>
                </c:pt>
                <c:pt idx="20">
                  <c:v>38</c:v>
                </c:pt>
                <c:pt idx="21">
                  <c:v>39</c:v>
                </c:pt>
                <c:pt idx="22">
                  <c:v>40</c:v>
                </c:pt>
                <c:pt idx="23">
                  <c:v>41</c:v>
                </c:pt>
                <c:pt idx="24">
                  <c:v>42</c:v>
                </c:pt>
                <c:pt idx="25">
                  <c:v>43</c:v>
                </c:pt>
                <c:pt idx="26">
                  <c:v>44</c:v>
                </c:pt>
                <c:pt idx="27">
                  <c:v>45</c:v>
                </c:pt>
                <c:pt idx="28">
                  <c:v>46</c:v>
                </c:pt>
                <c:pt idx="29">
                  <c:v>47</c:v>
                </c:pt>
                <c:pt idx="30">
                  <c:v>48</c:v>
                </c:pt>
                <c:pt idx="31">
                  <c:v>49</c:v>
                </c:pt>
                <c:pt idx="32">
                  <c:v>50</c:v>
                </c:pt>
                <c:pt idx="33">
                  <c:v>51</c:v>
                </c:pt>
                <c:pt idx="34">
                  <c:v>52</c:v>
                </c:pt>
                <c:pt idx="35">
                  <c:v>53</c:v>
                </c:pt>
                <c:pt idx="36">
                  <c:v>54</c:v>
                </c:pt>
                <c:pt idx="37">
                  <c:v>55</c:v>
                </c:pt>
                <c:pt idx="38">
                  <c:v>56</c:v>
                </c:pt>
                <c:pt idx="39">
                  <c:v>57</c:v>
                </c:pt>
                <c:pt idx="40">
                  <c:v>58</c:v>
                </c:pt>
                <c:pt idx="41">
                  <c:v>59</c:v>
                </c:pt>
                <c:pt idx="42">
                  <c:v>60</c:v>
                </c:pt>
                <c:pt idx="43">
                  <c:v>61</c:v>
                </c:pt>
                <c:pt idx="44">
                  <c:v>62</c:v>
                </c:pt>
                <c:pt idx="45">
                  <c:v>63</c:v>
                </c:pt>
                <c:pt idx="46">
                  <c:v>64</c:v>
                </c:pt>
              </c:numCache>
            </c:numRef>
          </c:cat>
          <c:val>
            <c:numRef>
              <c:f>[1]sammanställning!$O$11:$O$57</c:f>
              <c:numCache>
                <c:formatCode>General</c:formatCode>
                <c:ptCount val="47"/>
                <c:pt idx="1">
                  <c:v>18502.218550000001</c:v>
                </c:pt>
                <c:pt idx="2">
                  <c:v>19544.15957</c:v>
                </c:pt>
                <c:pt idx="3">
                  <c:v>20520.229380000001</c:v>
                </c:pt>
                <c:pt idx="4">
                  <c:v>21432.42354</c:v>
                </c:pt>
                <c:pt idx="5">
                  <c:v>22282.737679999998</c:v>
                </c:pt>
                <c:pt idx="6">
                  <c:v>23073.167369999999</c:v>
                </c:pt>
                <c:pt idx="7">
                  <c:v>23805.70822</c:v>
                </c:pt>
                <c:pt idx="8">
                  <c:v>24482.355820000001</c:v>
                </c:pt>
                <c:pt idx="9">
                  <c:v>25105.105759999999</c:v>
                </c:pt>
                <c:pt idx="10">
                  <c:v>25675.95364</c:v>
                </c:pt>
                <c:pt idx="11">
                  <c:v>26196.895059999999</c:v>
                </c:pt>
                <c:pt idx="12">
                  <c:v>26669.925609999998</c:v>
                </c:pt>
                <c:pt idx="13">
                  <c:v>27097.04088</c:v>
                </c:pt>
                <c:pt idx="14">
                  <c:v>27480.23647</c:v>
                </c:pt>
                <c:pt idx="15">
                  <c:v>27821.507979999998</c:v>
                </c:pt>
                <c:pt idx="16">
                  <c:v>28122.851009999998</c:v>
                </c:pt>
                <c:pt idx="17">
                  <c:v>28386.261129999999</c:v>
                </c:pt>
                <c:pt idx="18">
                  <c:v>28613.733960000001</c:v>
                </c:pt>
                <c:pt idx="19">
                  <c:v>28807.265090000001</c:v>
                </c:pt>
                <c:pt idx="20">
                  <c:v>28968.8501</c:v>
                </c:pt>
                <c:pt idx="21">
                  <c:v>29100.4846</c:v>
                </c:pt>
                <c:pt idx="22">
                  <c:v>29204.16419</c:v>
                </c:pt>
                <c:pt idx="23">
                  <c:v>29281.884450000001</c:v>
                </c:pt>
                <c:pt idx="24">
                  <c:v>29335.64099</c:v>
                </c:pt>
                <c:pt idx="25">
                  <c:v>29367.429390000001</c:v>
                </c:pt>
                <c:pt idx="26">
                  <c:v>29379.24525</c:v>
                </c:pt>
                <c:pt idx="27">
                  <c:v>29373.084180000002</c:v>
                </c:pt>
                <c:pt idx="28">
                  <c:v>29350.941750000002</c:v>
                </c:pt>
                <c:pt idx="29">
                  <c:v>29314.813579999998</c:v>
                </c:pt>
                <c:pt idx="30">
                  <c:v>29266.695240000001</c:v>
                </c:pt>
                <c:pt idx="31">
                  <c:v>29208.582350000001</c:v>
                </c:pt>
                <c:pt idx="32">
                  <c:v>29142.47049</c:v>
                </c:pt>
                <c:pt idx="33">
                  <c:v>29070.355250000001</c:v>
                </c:pt>
                <c:pt idx="34">
                  <c:v>28994.232250000001</c:v>
                </c:pt>
                <c:pt idx="35">
                  <c:v>28916.09706</c:v>
                </c:pt>
                <c:pt idx="36">
                  <c:v>28837.94528</c:v>
                </c:pt>
                <c:pt idx="37">
                  <c:v>28761.772519999999</c:v>
                </c:pt>
                <c:pt idx="38">
                  <c:v>28689.574359999999</c:v>
                </c:pt>
                <c:pt idx="39">
                  <c:v>28623.346389999999</c:v>
                </c:pt>
                <c:pt idx="40">
                  <c:v>28565.08423</c:v>
                </c:pt>
                <c:pt idx="41">
                  <c:v>28516.783449999999</c:v>
                </c:pt>
                <c:pt idx="42">
                  <c:v>28480.43966</c:v>
                </c:pt>
                <c:pt idx="43">
                  <c:v>28458.048449999998</c:v>
                </c:pt>
                <c:pt idx="44">
                  <c:v>28451.60542</c:v>
                </c:pt>
                <c:pt idx="45">
                  <c:v>28463.10615</c:v>
                </c:pt>
                <c:pt idx="46">
                  <c:v>28494.546249999999</c:v>
                </c:pt>
              </c:numCache>
            </c:numRef>
          </c:val>
          <c:smooth val="0"/>
        </c:ser>
        <c:ser>
          <c:idx val="2"/>
          <c:order val="3"/>
          <c:tx>
            <c:v>Arbetare 90:e perc</c:v>
          </c:tx>
          <c:spPr>
            <a:ln w="34925">
              <a:solidFill>
                <a:srgbClr val="FF0000"/>
              </a:solidFill>
              <a:prstDash val="sysDash"/>
            </a:ln>
          </c:spPr>
          <c:marker>
            <c:symbol val="none"/>
          </c:marker>
          <c:cat>
            <c:numRef>
              <c:f>[1]sammanställning!$K$11:$K$57</c:f>
              <c:numCache>
                <c:formatCode>General</c:formatCode>
                <c:ptCount val="47"/>
                <c:pt idx="0">
                  <c:v>18</c:v>
                </c:pt>
                <c:pt idx="1">
                  <c:v>19</c:v>
                </c:pt>
                <c:pt idx="2">
                  <c:v>20</c:v>
                </c:pt>
                <c:pt idx="3">
                  <c:v>21</c:v>
                </c:pt>
                <c:pt idx="4">
                  <c:v>22</c:v>
                </c:pt>
                <c:pt idx="5">
                  <c:v>23</c:v>
                </c:pt>
                <c:pt idx="6">
                  <c:v>24</c:v>
                </c:pt>
                <c:pt idx="7">
                  <c:v>25</c:v>
                </c:pt>
                <c:pt idx="8">
                  <c:v>26</c:v>
                </c:pt>
                <c:pt idx="9">
                  <c:v>27</c:v>
                </c:pt>
                <c:pt idx="10">
                  <c:v>28</c:v>
                </c:pt>
                <c:pt idx="11">
                  <c:v>29</c:v>
                </c:pt>
                <c:pt idx="12">
                  <c:v>30</c:v>
                </c:pt>
                <c:pt idx="13">
                  <c:v>31</c:v>
                </c:pt>
                <c:pt idx="14">
                  <c:v>32</c:v>
                </c:pt>
                <c:pt idx="15">
                  <c:v>33</c:v>
                </c:pt>
                <c:pt idx="16">
                  <c:v>34</c:v>
                </c:pt>
                <c:pt idx="17">
                  <c:v>35</c:v>
                </c:pt>
                <c:pt idx="18">
                  <c:v>36</c:v>
                </c:pt>
                <c:pt idx="19">
                  <c:v>37</c:v>
                </c:pt>
                <c:pt idx="20">
                  <c:v>38</c:v>
                </c:pt>
                <c:pt idx="21">
                  <c:v>39</c:v>
                </c:pt>
                <c:pt idx="22">
                  <c:v>40</c:v>
                </c:pt>
                <c:pt idx="23">
                  <c:v>41</c:v>
                </c:pt>
                <c:pt idx="24">
                  <c:v>42</c:v>
                </c:pt>
                <c:pt idx="25">
                  <c:v>43</c:v>
                </c:pt>
                <c:pt idx="26">
                  <c:v>44</c:v>
                </c:pt>
                <c:pt idx="27">
                  <c:v>45</c:v>
                </c:pt>
                <c:pt idx="28">
                  <c:v>46</c:v>
                </c:pt>
                <c:pt idx="29">
                  <c:v>47</c:v>
                </c:pt>
                <c:pt idx="30">
                  <c:v>48</c:v>
                </c:pt>
                <c:pt idx="31">
                  <c:v>49</c:v>
                </c:pt>
                <c:pt idx="32">
                  <c:v>50</c:v>
                </c:pt>
                <c:pt idx="33">
                  <c:v>51</c:v>
                </c:pt>
                <c:pt idx="34">
                  <c:v>52</c:v>
                </c:pt>
                <c:pt idx="35">
                  <c:v>53</c:v>
                </c:pt>
                <c:pt idx="36">
                  <c:v>54</c:v>
                </c:pt>
                <c:pt idx="37">
                  <c:v>55</c:v>
                </c:pt>
                <c:pt idx="38">
                  <c:v>56</c:v>
                </c:pt>
                <c:pt idx="39">
                  <c:v>57</c:v>
                </c:pt>
                <c:pt idx="40">
                  <c:v>58</c:v>
                </c:pt>
                <c:pt idx="41">
                  <c:v>59</c:v>
                </c:pt>
                <c:pt idx="42">
                  <c:v>60</c:v>
                </c:pt>
                <c:pt idx="43">
                  <c:v>61</c:v>
                </c:pt>
                <c:pt idx="44">
                  <c:v>62</c:v>
                </c:pt>
                <c:pt idx="45">
                  <c:v>63</c:v>
                </c:pt>
                <c:pt idx="46">
                  <c:v>64</c:v>
                </c:pt>
              </c:numCache>
            </c:numRef>
          </c:cat>
          <c:val>
            <c:numRef>
              <c:f>[1]sammanställning!$N$11:$N$57</c:f>
              <c:numCache>
                <c:formatCode>General</c:formatCode>
                <c:ptCount val="47"/>
                <c:pt idx="0">
                  <c:v>24348.505669999999</c:v>
                </c:pt>
                <c:pt idx="1">
                  <c:v>25020.148420000001</c:v>
                </c:pt>
                <c:pt idx="2">
                  <c:v>25648.222259999999</c:v>
                </c:pt>
                <c:pt idx="3">
                  <c:v>26234.095219999999</c:v>
                </c:pt>
                <c:pt idx="4">
                  <c:v>26779.135330000001</c:v>
                </c:pt>
                <c:pt idx="5">
                  <c:v>27284.710630000001</c:v>
                </c:pt>
                <c:pt idx="6">
                  <c:v>27752.189149999998</c:v>
                </c:pt>
                <c:pt idx="7">
                  <c:v>28182.93893</c:v>
                </c:pt>
                <c:pt idx="8">
                  <c:v>28578.327990000002</c:v>
                </c:pt>
                <c:pt idx="9">
                  <c:v>28939.72438</c:v>
                </c:pt>
                <c:pt idx="10">
                  <c:v>29268.49613</c:v>
                </c:pt>
                <c:pt idx="11">
                  <c:v>29566.011259999999</c:v>
                </c:pt>
                <c:pt idx="12">
                  <c:v>29833.63782</c:v>
                </c:pt>
                <c:pt idx="13">
                  <c:v>30072.743839999999</c:v>
                </c:pt>
                <c:pt idx="14">
                  <c:v>30284.697359999998</c:v>
                </c:pt>
                <c:pt idx="15">
                  <c:v>30470.866389999999</c:v>
                </c:pt>
                <c:pt idx="16">
                  <c:v>30632.618989999999</c:v>
                </c:pt>
                <c:pt idx="17">
                  <c:v>30771.323179999999</c:v>
                </c:pt>
                <c:pt idx="18">
                  <c:v>30888.347000000002</c:v>
                </c:pt>
                <c:pt idx="19">
                  <c:v>30985.05848</c:v>
                </c:pt>
                <c:pt idx="20">
                  <c:v>31062.825659999999</c:v>
                </c:pt>
                <c:pt idx="21">
                  <c:v>31123.01657</c:v>
                </c:pt>
                <c:pt idx="22">
                  <c:v>31166.999230000001</c:v>
                </c:pt>
                <c:pt idx="23">
                  <c:v>31196.1417</c:v>
                </c:pt>
                <c:pt idx="24">
                  <c:v>31211.812000000002</c:v>
                </c:pt>
                <c:pt idx="25">
                  <c:v>31215.37816</c:v>
                </c:pt>
                <c:pt idx="26">
                  <c:v>31208.20822</c:v>
                </c:pt>
                <c:pt idx="27">
                  <c:v>31191.67021</c:v>
                </c:pt>
                <c:pt idx="28">
                  <c:v>31167.132160000001</c:v>
                </c:pt>
                <c:pt idx="29">
                  <c:v>31135.96212</c:v>
                </c:pt>
                <c:pt idx="30">
                  <c:v>31099.528109999999</c:v>
                </c:pt>
                <c:pt idx="31">
                  <c:v>31059.19817</c:v>
                </c:pt>
                <c:pt idx="32">
                  <c:v>31016.340329999999</c:v>
                </c:pt>
                <c:pt idx="33">
                  <c:v>30972.322629999999</c:v>
                </c:pt>
                <c:pt idx="34">
                  <c:v>30928.51309</c:v>
                </c:pt>
                <c:pt idx="35">
                  <c:v>30886.279760000001</c:v>
                </c:pt>
                <c:pt idx="36">
                  <c:v>30846.990669999999</c:v>
                </c:pt>
                <c:pt idx="37">
                  <c:v>30812.01384</c:v>
                </c:pt>
                <c:pt idx="38">
                  <c:v>30782.71732</c:v>
                </c:pt>
                <c:pt idx="39">
                  <c:v>30760.469140000001</c:v>
                </c:pt>
                <c:pt idx="40">
                  <c:v>30746.637330000001</c:v>
                </c:pt>
                <c:pt idx="41">
                  <c:v>30742.589929999998</c:v>
                </c:pt>
                <c:pt idx="42">
                  <c:v>30749.69497</c:v>
                </c:pt>
                <c:pt idx="43">
                  <c:v>30769.320479999998</c:v>
                </c:pt>
                <c:pt idx="44">
                  <c:v>30802.834500000001</c:v>
                </c:pt>
                <c:pt idx="45">
                  <c:v>30851.605060000002</c:v>
                </c:pt>
                <c:pt idx="46">
                  <c:v>30917.000199999999</c:v>
                </c:pt>
              </c:numCache>
            </c:numRef>
          </c:val>
          <c:smooth val="0"/>
        </c:ser>
        <c:ser>
          <c:idx val="1"/>
          <c:order val="4"/>
          <c:tx>
            <c:v>Arbetare median</c:v>
          </c:tx>
          <c:spPr>
            <a:ln w="34925">
              <a:solidFill>
                <a:srgbClr val="FF0000"/>
              </a:solidFill>
            </a:ln>
          </c:spPr>
          <c:marker>
            <c:symbol val="none"/>
          </c:marker>
          <c:cat>
            <c:numRef>
              <c:f>[1]sammanställning!$K$11:$K$57</c:f>
              <c:numCache>
                <c:formatCode>General</c:formatCode>
                <c:ptCount val="47"/>
                <c:pt idx="0">
                  <c:v>18</c:v>
                </c:pt>
                <c:pt idx="1">
                  <c:v>19</c:v>
                </c:pt>
                <c:pt idx="2">
                  <c:v>20</c:v>
                </c:pt>
                <c:pt idx="3">
                  <c:v>21</c:v>
                </c:pt>
                <c:pt idx="4">
                  <c:v>22</c:v>
                </c:pt>
                <c:pt idx="5">
                  <c:v>23</c:v>
                </c:pt>
                <c:pt idx="6">
                  <c:v>24</c:v>
                </c:pt>
                <c:pt idx="7">
                  <c:v>25</c:v>
                </c:pt>
                <c:pt idx="8">
                  <c:v>26</c:v>
                </c:pt>
                <c:pt idx="9">
                  <c:v>27</c:v>
                </c:pt>
                <c:pt idx="10">
                  <c:v>28</c:v>
                </c:pt>
                <c:pt idx="11">
                  <c:v>29</c:v>
                </c:pt>
                <c:pt idx="12">
                  <c:v>30</c:v>
                </c:pt>
                <c:pt idx="13">
                  <c:v>31</c:v>
                </c:pt>
                <c:pt idx="14">
                  <c:v>32</c:v>
                </c:pt>
                <c:pt idx="15">
                  <c:v>33</c:v>
                </c:pt>
                <c:pt idx="16">
                  <c:v>34</c:v>
                </c:pt>
                <c:pt idx="17">
                  <c:v>35</c:v>
                </c:pt>
                <c:pt idx="18">
                  <c:v>36</c:v>
                </c:pt>
                <c:pt idx="19">
                  <c:v>37</c:v>
                </c:pt>
                <c:pt idx="20">
                  <c:v>38</c:v>
                </c:pt>
                <c:pt idx="21">
                  <c:v>39</c:v>
                </c:pt>
                <c:pt idx="22">
                  <c:v>40</c:v>
                </c:pt>
                <c:pt idx="23">
                  <c:v>41</c:v>
                </c:pt>
                <c:pt idx="24">
                  <c:v>42</c:v>
                </c:pt>
                <c:pt idx="25">
                  <c:v>43</c:v>
                </c:pt>
                <c:pt idx="26">
                  <c:v>44</c:v>
                </c:pt>
                <c:pt idx="27">
                  <c:v>45</c:v>
                </c:pt>
                <c:pt idx="28">
                  <c:v>46</c:v>
                </c:pt>
                <c:pt idx="29">
                  <c:v>47</c:v>
                </c:pt>
                <c:pt idx="30">
                  <c:v>48</c:v>
                </c:pt>
                <c:pt idx="31">
                  <c:v>49</c:v>
                </c:pt>
                <c:pt idx="32">
                  <c:v>50</c:v>
                </c:pt>
                <c:pt idx="33">
                  <c:v>51</c:v>
                </c:pt>
                <c:pt idx="34">
                  <c:v>52</c:v>
                </c:pt>
                <c:pt idx="35">
                  <c:v>53</c:v>
                </c:pt>
                <c:pt idx="36">
                  <c:v>54</c:v>
                </c:pt>
                <c:pt idx="37">
                  <c:v>55</c:v>
                </c:pt>
                <c:pt idx="38">
                  <c:v>56</c:v>
                </c:pt>
                <c:pt idx="39">
                  <c:v>57</c:v>
                </c:pt>
                <c:pt idx="40">
                  <c:v>58</c:v>
                </c:pt>
                <c:pt idx="41">
                  <c:v>59</c:v>
                </c:pt>
                <c:pt idx="42">
                  <c:v>60</c:v>
                </c:pt>
                <c:pt idx="43">
                  <c:v>61</c:v>
                </c:pt>
                <c:pt idx="44">
                  <c:v>62</c:v>
                </c:pt>
                <c:pt idx="45">
                  <c:v>63</c:v>
                </c:pt>
                <c:pt idx="46">
                  <c:v>64</c:v>
                </c:pt>
              </c:numCache>
            </c:numRef>
          </c:cat>
          <c:val>
            <c:numRef>
              <c:f>[1]sammanställning!$M$11:$M$57</c:f>
              <c:numCache>
                <c:formatCode>General</c:formatCode>
                <c:ptCount val="47"/>
                <c:pt idx="0">
                  <c:v>21054.239170000001</c:v>
                </c:pt>
                <c:pt idx="1">
                  <c:v>21599.229449999999</c:v>
                </c:pt>
                <c:pt idx="2">
                  <c:v>22110.720860000001</c:v>
                </c:pt>
                <c:pt idx="3">
                  <c:v>22589.730100000001</c:v>
                </c:pt>
                <c:pt idx="4">
                  <c:v>23037.273870000001</c:v>
                </c:pt>
                <c:pt idx="5">
                  <c:v>23454.368880000002</c:v>
                </c:pt>
                <c:pt idx="6">
                  <c:v>23842.03183</c:v>
                </c:pt>
                <c:pt idx="7">
                  <c:v>24201.279429999999</c:v>
                </c:pt>
                <c:pt idx="8">
                  <c:v>24533.128390000002</c:v>
                </c:pt>
                <c:pt idx="9">
                  <c:v>24838.595399999998</c:v>
                </c:pt>
                <c:pt idx="10">
                  <c:v>25118.697169999999</c:v>
                </c:pt>
                <c:pt idx="11">
                  <c:v>25374.450400000002</c:v>
                </c:pt>
                <c:pt idx="12">
                  <c:v>25606.871810000001</c:v>
                </c:pt>
                <c:pt idx="13">
                  <c:v>25816.9781</c:v>
                </c:pt>
                <c:pt idx="14">
                  <c:v>26005.785960000001</c:v>
                </c:pt>
                <c:pt idx="15">
                  <c:v>26174.312109999999</c:v>
                </c:pt>
                <c:pt idx="16">
                  <c:v>26323.573250000001</c:v>
                </c:pt>
                <c:pt idx="17">
                  <c:v>26454.586080000001</c:v>
                </c:pt>
                <c:pt idx="18">
                  <c:v>26568.367320000001</c:v>
                </c:pt>
                <c:pt idx="19">
                  <c:v>26665.933649999999</c:v>
                </c:pt>
                <c:pt idx="20">
                  <c:v>26748.301800000001</c:v>
                </c:pt>
                <c:pt idx="21">
                  <c:v>26816.48846</c:v>
                </c:pt>
                <c:pt idx="22">
                  <c:v>26871.510340000001</c:v>
                </c:pt>
                <c:pt idx="23">
                  <c:v>26914.384139999998</c:v>
                </c:pt>
                <c:pt idx="24">
                  <c:v>26946.126560000001</c:v>
                </c:pt>
                <c:pt idx="25">
                  <c:v>26967.75432</c:v>
                </c:pt>
                <c:pt idx="26">
                  <c:v>26980.28412</c:v>
                </c:pt>
                <c:pt idx="27">
                  <c:v>26984.732660000001</c:v>
                </c:pt>
                <c:pt idx="28">
                  <c:v>26982.11665</c:v>
                </c:pt>
                <c:pt idx="29">
                  <c:v>26973.45278</c:v>
                </c:pt>
                <c:pt idx="30">
                  <c:v>26959.75777</c:v>
                </c:pt>
                <c:pt idx="31">
                  <c:v>26942.048330000001</c:v>
                </c:pt>
                <c:pt idx="32">
                  <c:v>26921.34115</c:v>
                </c:pt>
                <c:pt idx="33">
                  <c:v>26898.65293</c:v>
                </c:pt>
                <c:pt idx="34">
                  <c:v>26875.000400000001</c:v>
                </c:pt>
                <c:pt idx="35">
                  <c:v>26851.400239999999</c:v>
                </c:pt>
                <c:pt idx="36">
                  <c:v>26828.869159999998</c:v>
                </c:pt>
                <c:pt idx="37">
                  <c:v>26808.423879999998</c:v>
                </c:pt>
                <c:pt idx="38">
                  <c:v>26791.08109</c:v>
                </c:pt>
                <c:pt idx="39">
                  <c:v>26777.857489999999</c:v>
                </c:pt>
                <c:pt idx="40">
                  <c:v>26769.769799999998</c:v>
                </c:pt>
                <c:pt idx="41">
                  <c:v>26767.834719999999</c:v>
                </c:pt>
                <c:pt idx="42">
                  <c:v>26773.068950000001</c:v>
                </c:pt>
                <c:pt idx="43">
                  <c:v>26786.4892</c:v>
                </c:pt>
                <c:pt idx="44">
                  <c:v>26809.11217</c:v>
                </c:pt>
                <c:pt idx="45">
                  <c:v>26841.954559999998</c:v>
                </c:pt>
                <c:pt idx="46">
                  <c:v>26886.033090000001</c:v>
                </c:pt>
              </c:numCache>
            </c:numRef>
          </c:val>
          <c:smooth val="0"/>
        </c:ser>
        <c:ser>
          <c:idx val="0"/>
          <c:order val="5"/>
          <c:tx>
            <c:v>Arbetare 10:e perc</c:v>
          </c:tx>
          <c:spPr>
            <a:ln w="34925">
              <a:solidFill>
                <a:srgbClr val="FF0000"/>
              </a:solidFill>
              <a:prstDash val="dash"/>
            </a:ln>
          </c:spPr>
          <c:marker>
            <c:symbol val="none"/>
          </c:marker>
          <c:cat>
            <c:numRef>
              <c:f>[1]sammanställning!$K$11:$K$57</c:f>
              <c:numCache>
                <c:formatCode>General</c:formatCode>
                <c:ptCount val="47"/>
                <c:pt idx="0">
                  <c:v>18</c:v>
                </c:pt>
                <c:pt idx="1">
                  <c:v>19</c:v>
                </c:pt>
                <c:pt idx="2">
                  <c:v>20</c:v>
                </c:pt>
                <c:pt idx="3">
                  <c:v>21</c:v>
                </c:pt>
                <c:pt idx="4">
                  <c:v>22</c:v>
                </c:pt>
                <c:pt idx="5">
                  <c:v>23</c:v>
                </c:pt>
                <c:pt idx="6">
                  <c:v>24</c:v>
                </c:pt>
                <c:pt idx="7">
                  <c:v>25</c:v>
                </c:pt>
                <c:pt idx="8">
                  <c:v>26</c:v>
                </c:pt>
                <c:pt idx="9">
                  <c:v>27</c:v>
                </c:pt>
                <c:pt idx="10">
                  <c:v>28</c:v>
                </c:pt>
                <c:pt idx="11">
                  <c:v>29</c:v>
                </c:pt>
                <c:pt idx="12">
                  <c:v>30</c:v>
                </c:pt>
                <c:pt idx="13">
                  <c:v>31</c:v>
                </c:pt>
                <c:pt idx="14">
                  <c:v>32</c:v>
                </c:pt>
                <c:pt idx="15">
                  <c:v>33</c:v>
                </c:pt>
                <c:pt idx="16">
                  <c:v>34</c:v>
                </c:pt>
                <c:pt idx="17">
                  <c:v>35</c:v>
                </c:pt>
                <c:pt idx="18">
                  <c:v>36</c:v>
                </c:pt>
                <c:pt idx="19">
                  <c:v>37</c:v>
                </c:pt>
                <c:pt idx="20">
                  <c:v>38</c:v>
                </c:pt>
                <c:pt idx="21">
                  <c:v>39</c:v>
                </c:pt>
                <c:pt idx="22">
                  <c:v>40</c:v>
                </c:pt>
                <c:pt idx="23">
                  <c:v>41</c:v>
                </c:pt>
                <c:pt idx="24">
                  <c:v>42</c:v>
                </c:pt>
                <c:pt idx="25">
                  <c:v>43</c:v>
                </c:pt>
                <c:pt idx="26">
                  <c:v>44</c:v>
                </c:pt>
                <c:pt idx="27">
                  <c:v>45</c:v>
                </c:pt>
                <c:pt idx="28">
                  <c:v>46</c:v>
                </c:pt>
                <c:pt idx="29">
                  <c:v>47</c:v>
                </c:pt>
                <c:pt idx="30">
                  <c:v>48</c:v>
                </c:pt>
                <c:pt idx="31">
                  <c:v>49</c:v>
                </c:pt>
                <c:pt idx="32">
                  <c:v>50</c:v>
                </c:pt>
                <c:pt idx="33">
                  <c:v>51</c:v>
                </c:pt>
                <c:pt idx="34">
                  <c:v>52</c:v>
                </c:pt>
                <c:pt idx="35">
                  <c:v>53</c:v>
                </c:pt>
                <c:pt idx="36">
                  <c:v>54</c:v>
                </c:pt>
                <c:pt idx="37">
                  <c:v>55</c:v>
                </c:pt>
                <c:pt idx="38">
                  <c:v>56</c:v>
                </c:pt>
                <c:pt idx="39">
                  <c:v>57</c:v>
                </c:pt>
                <c:pt idx="40">
                  <c:v>58</c:v>
                </c:pt>
                <c:pt idx="41">
                  <c:v>59</c:v>
                </c:pt>
                <c:pt idx="42">
                  <c:v>60</c:v>
                </c:pt>
                <c:pt idx="43">
                  <c:v>61</c:v>
                </c:pt>
                <c:pt idx="44">
                  <c:v>62</c:v>
                </c:pt>
                <c:pt idx="45">
                  <c:v>63</c:v>
                </c:pt>
                <c:pt idx="46">
                  <c:v>64</c:v>
                </c:pt>
              </c:numCache>
            </c:numRef>
          </c:cat>
          <c:val>
            <c:numRef>
              <c:f>[1]sammanställning!$L$11:$L$57</c:f>
              <c:numCache>
                <c:formatCode>General</c:formatCode>
                <c:ptCount val="47"/>
                <c:pt idx="0">
                  <c:v>18974.42901</c:v>
                </c:pt>
                <c:pt idx="1">
                  <c:v>19305.749390000001</c:v>
                </c:pt>
                <c:pt idx="2">
                  <c:v>19620.579389999999</c:v>
                </c:pt>
                <c:pt idx="3">
                  <c:v>19919.33135</c:v>
                </c:pt>
                <c:pt idx="4">
                  <c:v>20202.41762</c:v>
                </c:pt>
                <c:pt idx="5">
                  <c:v>20470.250550000001</c:v>
                </c:pt>
                <c:pt idx="6">
                  <c:v>20723.242490000001</c:v>
                </c:pt>
                <c:pt idx="7">
                  <c:v>20961.805769999999</c:v>
                </c:pt>
                <c:pt idx="8">
                  <c:v>21186.352739999998</c:v>
                </c:pt>
                <c:pt idx="9">
                  <c:v>21397.295750000001</c:v>
                </c:pt>
                <c:pt idx="10">
                  <c:v>21595.047139999999</c:v>
                </c:pt>
                <c:pt idx="11">
                  <c:v>21780.019270000001</c:v>
                </c:pt>
                <c:pt idx="12">
                  <c:v>21952.624469999999</c:v>
                </c:pt>
                <c:pt idx="13">
                  <c:v>22113.275089999999</c:v>
                </c:pt>
                <c:pt idx="14">
                  <c:v>22262.38348</c:v>
                </c:pt>
                <c:pt idx="15">
                  <c:v>22400.361980000001</c:v>
                </c:pt>
                <c:pt idx="16">
                  <c:v>22527.622930000001</c:v>
                </c:pt>
                <c:pt idx="17">
                  <c:v>22644.578699999998</c:v>
                </c:pt>
                <c:pt idx="18">
                  <c:v>22751.641609999999</c:v>
                </c:pt>
                <c:pt idx="19">
                  <c:v>22849.224020000001</c:v>
                </c:pt>
                <c:pt idx="20">
                  <c:v>22937.738270000002</c:v>
                </c:pt>
                <c:pt idx="21">
                  <c:v>23017.596699999998</c:v>
                </c:pt>
                <c:pt idx="22">
                  <c:v>23089.211670000001</c:v>
                </c:pt>
                <c:pt idx="23">
                  <c:v>23152.995510000001</c:v>
                </c:pt>
                <c:pt idx="24">
                  <c:v>23209.36058</c:v>
                </c:pt>
                <c:pt idx="25">
                  <c:v>23258.719219999999</c:v>
                </c:pt>
                <c:pt idx="26">
                  <c:v>23301.483769999999</c:v>
                </c:pt>
                <c:pt idx="27">
                  <c:v>23338.066589999999</c:v>
                </c:pt>
                <c:pt idx="28">
                  <c:v>23368.880010000001</c:v>
                </c:pt>
                <c:pt idx="29">
                  <c:v>23394.336380000001</c:v>
                </c:pt>
                <c:pt idx="30">
                  <c:v>23414.848050000001</c:v>
                </c:pt>
                <c:pt idx="31">
                  <c:v>23430.827359999999</c:v>
                </c:pt>
                <c:pt idx="32">
                  <c:v>23442.686659999999</c:v>
                </c:pt>
                <c:pt idx="33">
                  <c:v>23450.838299999999</c:v>
                </c:pt>
                <c:pt idx="34">
                  <c:v>23455.694619999998</c:v>
                </c:pt>
                <c:pt idx="35">
                  <c:v>23457.667959999999</c:v>
                </c:pt>
                <c:pt idx="36">
                  <c:v>23457.17067</c:v>
                </c:pt>
                <c:pt idx="37">
                  <c:v>23454.615109999999</c:v>
                </c:pt>
                <c:pt idx="38">
                  <c:v>23450.4136</c:v>
                </c:pt>
                <c:pt idx="39">
                  <c:v>23444.978500000001</c:v>
                </c:pt>
                <c:pt idx="40">
                  <c:v>23438.722160000001</c:v>
                </c:pt>
                <c:pt idx="41">
                  <c:v>23432.056919999999</c:v>
                </c:pt>
                <c:pt idx="42">
                  <c:v>23425.395120000001</c:v>
                </c:pt>
                <c:pt idx="43">
                  <c:v>23419.149119999998</c:v>
                </c:pt>
                <c:pt idx="44">
                  <c:v>23413.731250000001</c:v>
                </c:pt>
                <c:pt idx="45">
                  <c:v>23409.55387</c:v>
                </c:pt>
                <c:pt idx="46">
                  <c:v>23407.029310000002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11461136"/>
        <c:axId val="411461528"/>
      </c:lineChart>
      <c:catAx>
        <c:axId val="4114611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solidFill>
              <a:sysClr val="windowText" lastClr="000000"/>
            </a:solidFill>
          </a:ln>
        </c:spPr>
        <c:crossAx val="411461528"/>
        <c:crosses val="autoZero"/>
        <c:auto val="1"/>
        <c:lblAlgn val="ctr"/>
        <c:lblOffset val="100"/>
        <c:tickLblSkip val="5"/>
        <c:noMultiLvlLbl val="0"/>
      </c:catAx>
      <c:valAx>
        <c:axId val="411461528"/>
        <c:scaling>
          <c:orientation val="minMax"/>
        </c:scaling>
        <c:delete val="0"/>
        <c:axPos val="l"/>
        <c:majorGridlines>
          <c:spPr>
            <a:ln>
              <a:solidFill>
                <a:sysClr val="windowText" lastClr="000000"/>
              </a:solidFill>
            </a:ln>
          </c:spPr>
        </c:majorGridlines>
        <c:numFmt formatCode="#,##0" sourceLinked="0"/>
        <c:majorTickMark val="out"/>
        <c:minorTickMark val="none"/>
        <c:tickLblPos val="nextTo"/>
        <c:spPr>
          <a:ln>
            <a:solidFill>
              <a:sysClr val="windowText" lastClr="000000"/>
            </a:solidFill>
          </a:ln>
        </c:spPr>
        <c:crossAx val="411461136"/>
        <c:crosses val="autoZero"/>
        <c:crossBetween val="between"/>
      </c:valAx>
      <c:spPr>
        <a:ln>
          <a:solidFill>
            <a:sysClr val="windowText" lastClr="000000"/>
          </a:solidFill>
        </a:ln>
      </c:spPr>
    </c:plotArea>
    <c:legend>
      <c:legendPos val="r"/>
      <c:layout>
        <c:manualLayout>
          <c:xMode val="edge"/>
          <c:yMode val="edge"/>
          <c:x val="0.13664494433534974"/>
          <c:y val="0.71033484100044275"/>
          <c:w val="0.74208301762365747"/>
          <c:h val="0.17262064954118886"/>
        </c:manualLayout>
      </c:layout>
      <c:overlay val="0"/>
      <c:spPr>
        <a:solidFill>
          <a:srgbClr val="F79646">
            <a:lumMod val="40000"/>
            <a:lumOff val="60000"/>
          </a:srgbClr>
        </a:solidFill>
        <a:ln>
          <a:solidFill>
            <a:schemeClr val="tx1"/>
          </a:solidFill>
        </a:ln>
      </c:sp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200" b="1">
          <a:latin typeface="Arial" panose="020B0604020202020204" pitchFamily="34" charset="0"/>
          <a:cs typeface="Arial" panose="020B0604020202020204" pitchFamily="34" charset="0"/>
        </a:defRPr>
      </a:pPr>
      <a:endParaRPr lang="sv-SE"/>
    </a:p>
  </c:txPr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95CD8A-EC2C-4BF7-9C90-1CFDFBCF932D}" type="datetimeFigureOut">
              <a:rPr lang="sv-SE" smtClean="0"/>
              <a:t>2016-08-29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1FBDDB-3953-4DAA-86F3-42D052AE738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627688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/>
          <a:lstStyle/>
          <a:p>
            <a:fld id="{99916976-5D93-46E4-A98A-FAD63E4D0EA8}" type="datetimeFigureOut">
              <a:rPr lang="en-US" smtClean="0"/>
              <a:t>8/29/2016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13362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/>
          <a:lstStyle/>
          <a:p>
            <a:fld id="{0F39F4F5-F4D2-4D2A-AB60-88D37ADCB869}" type="datetimeFigureOut">
              <a:rPr lang="en-US" smtClean="0"/>
              <a:t>8/29/2016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60776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/>
          <a:lstStyle/>
          <a:p>
            <a:fld id="{D23BC6CE-6D1E-47E5-8859-F31AC5380EB2}" type="datetimeFigureOut">
              <a:rPr lang="en-US" smtClean="0"/>
              <a:t>8/29/2016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43670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/>
          <a:lstStyle/>
          <a:p>
            <a:fld id="{B1B4E7C4-4DA4-404D-9965-B13F2DD7D8BF}" type="datetimeFigureOut">
              <a:rPr lang="en-US" smtClean="0"/>
              <a:t>8/29/2016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76191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/>
          <a:lstStyle/>
          <a:p>
            <a:fld id="{476FB7AA-4A53-424F-AD41-70827B6504BA}" type="datetimeFigureOut">
              <a:rPr lang="en-US" smtClean="0"/>
              <a:t>8/29/2016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346512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471066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/>
          <a:lstStyle/>
          <a:p>
            <a:fld id="{E7884882-FB12-4BC8-9960-9AD8104D7FAE}" type="datetimeFigureOut">
              <a:rPr lang="en-US" smtClean="0"/>
              <a:t>8/29/2016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96249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/>
          <a:lstStyle/>
          <a:p>
            <a:fld id="{F7D1BD23-6E54-4D9D-AD88-A2813C73CC25}" type="datetimeFigureOut">
              <a:rPr lang="en-US" smtClean="0"/>
              <a:t>8/29/2016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78440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v-SE" smtClean="0"/>
              <a:t>Klicka på ikonen 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  <a:prstGeom prst="rect">
            <a:avLst/>
          </a:prstGeom>
        </p:spPr>
        <p:txBody>
          <a:bodyPr/>
          <a:lstStyle/>
          <a:p>
            <a:fld id="{1471A834-4F3C-4AF9-9C74-05EC35A0F292}" type="datetimeFigureOut">
              <a:rPr lang="en-US" smtClean="0"/>
              <a:t>8/29/2016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83283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69F40"/>
            </a:gs>
            <a:gs pos="37148">
              <a:schemeClr val="tx1"/>
            </a:gs>
            <a:gs pos="0">
              <a:srgbClr val="F78B31"/>
            </a:gs>
            <a:gs pos="100000">
              <a:srgbClr val="F69F40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sv-SE" dirty="0" smtClean="0"/>
              <a:t>Klicka här för att ändra 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0"/>
            <a:r>
              <a:rPr lang="sv-SE" dirty="0" smtClean="0"/>
              <a:t>Nivå två</a:t>
            </a:r>
          </a:p>
          <a:p>
            <a:pPr lvl="0"/>
            <a:r>
              <a:rPr lang="sv-SE" dirty="0" smtClean="0"/>
              <a:t>Nivå tre</a:t>
            </a:r>
          </a:p>
          <a:p>
            <a:pPr lvl="0"/>
            <a:r>
              <a:rPr lang="sv-SE" dirty="0" smtClean="0"/>
              <a:t>Nivå fyra</a:t>
            </a:r>
          </a:p>
          <a:p>
            <a:pPr lvl="0"/>
            <a:r>
              <a:rPr lang="sv-SE" dirty="0" smtClean="0"/>
              <a:t>Nivå fem</a:t>
            </a:r>
            <a:endParaRPr lang="en-US" dirty="0"/>
          </a:p>
        </p:txBody>
      </p:sp>
      <p:pic>
        <p:nvPicPr>
          <p:cNvPr id="7" name="Bildobjekt 6"/>
          <p:cNvPicPr>
            <a:picLocks noChangeAspect="1"/>
          </p:cNvPicPr>
          <p:nvPr userDrawn="1"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5832" y="3709725"/>
            <a:ext cx="2356299" cy="8812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9958706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17" r:id="rId1"/>
    <p:sldLayoutId id="2147483918" r:id="rId2"/>
    <p:sldLayoutId id="2147483919" r:id="rId3"/>
    <p:sldLayoutId id="2147483920" r:id="rId4"/>
    <p:sldLayoutId id="2147483921" r:id="rId5"/>
    <p:sldLayoutId id="2147483916" r:id="rId6"/>
    <p:sldLayoutId id="2147483922" r:id="rId7"/>
    <p:sldLayoutId id="2147483923" r:id="rId8"/>
    <p:sldLayoutId id="2147483924" r:id="rId9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6000" b="0" kern="1200" cap="none" spc="0">
          <a:ln w="0"/>
          <a:solidFill>
            <a:schemeClr val="bg1"/>
          </a:solidFill>
          <a:effectLst/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Tx/>
        <a:buSzPct val="100000"/>
        <a:buFont typeface="Arial"/>
        <a:buChar char="•"/>
        <a:defRPr sz="2500" kern="1200" cap="small">
          <a:solidFill>
            <a:schemeClr val="bg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</a:effectLst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2500" kern="1200" cap="small">
          <a:solidFill>
            <a:schemeClr val="bg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</a:effectLst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2500" kern="1200" cap="small">
          <a:solidFill>
            <a:schemeClr val="bg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</a:effectLst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2500" kern="1200" cap="small">
          <a:solidFill>
            <a:schemeClr val="bg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</a:effectLst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2500" kern="1200" cap="small">
          <a:solidFill>
            <a:schemeClr val="bg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</a:effectLst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6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7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8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9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141413" y="1395662"/>
            <a:ext cx="9905998" cy="1892970"/>
          </a:xfrm>
        </p:spPr>
        <p:txBody>
          <a:bodyPr/>
          <a:lstStyle/>
          <a:p>
            <a:pPr algn="ctr"/>
            <a:r>
              <a:rPr lang="sv-SE" sz="5500" dirty="0"/>
              <a:t>Löner inom industrin </a:t>
            </a:r>
            <a:r>
              <a:rPr lang="sv-SE" sz="5500" dirty="0" smtClean="0"/>
              <a:t>2015</a:t>
            </a:r>
            <a:endParaRPr lang="sv-SE" sz="5500" dirty="0"/>
          </a:p>
        </p:txBody>
      </p:sp>
    </p:spTree>
    <p:extLst>
      <p:ext uri="{BB962C8B-B14F-4D97-AF65-F5344CB8AC3E}">
        <p14:creationId xmlns:p14="http://schemas.microsoft.com/office/powerpoint/2010/main" val="4264622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sz="2800" b="1" dirty="0" smtClean="0"/>
              <a:t>Diagram 2.4 Löneökningar för identiska individer </a:t>
            </a:r>
            <a:br>
              <a:rPr lang="sv-SE" sz="2800" b="1" dirty="0" smtClean="0"/>
            </a:br>
            <a:r>
              <a:rPr lang="sv-SE" sz="2800" b="1" dirty="0" smtClean="0"/>
              <a:t>2014 och 2015 uppdelat på ålder</a:t>
            </a:r>
            <a:r>
              <a:rPr lang="sv-SE" b="1" dirty="0"/>
              <a:t/>
            </a:r>
            <a:br>
              <a:rPr lang="sv-SE" b="1" dirty="0"/>
            </a:br>
            <a:endParaRPr lang="sv-SE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703457262"/>
              </p:ext>
            </p:extLst>
          </p:nvPr>
        </p:nvGraphicFramePr>
        <p:xfrm>
          <a:off x="2066150" y="1976257"/>
          <a:ext cx="7243200" cy="4017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15210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Chart bld="series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sz="2800" b="1" dirty="0"/>
              <a:t>Diagram 2.5 Vanligaste löneökningen 2015</a:t>
            </a:r>
            <a:r>
              <a:rPr lang="sv-SE" b="1" dirty="0"/>
              <a:t/>
            </a:r>
            <a:br>
              <a:rPr lang="sv-SE" b="1" dirty="0"/>
            </a:br>
            <a:endParaRPr lang="sv-SE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076040459"/>
              </p:ext>
            </p:extLst>
          </p:nvPr>
        </p:nvGraphicFramePr>
        <p:xfrm>
          <a:off x="2207817" y="1898984"/>
          <a:ext cx="7243200" cy="4017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18144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Chart bld="series"/>
        </p:bldSub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12295" y="1379620"/>
            <a:ext cx="12079705" cy="1134979"/>
          </a:xfrm>
        </p:spPr>
        <p:txBody>
          <a:bodyPr/>
          <a:lstStyle/>
          <a:p>
            <a:pPr algn="ctr"/>
            <a:r>
              <a:rPr lang="sv-SE" sz="5000" dirty="0" smtClean="0"/>
              <a:t/>
            </a:r>
            <a:br>
              <a:rPr lang="sv-SE" sz="5000" dirty="0" smtClean="0"/>
            </a:br>
            <a:r>
              <a:rPr lang="sv-SE" dirty="0" smtClean="0"/>
              <a:t>Kapitel 3 – Lönenivåer och</a:t>
            </a:r>
            <a:br>
              <a:rPr lang="sv-SE" dirty="0" smtClean="0"/>
            </a:br>
            <a:r>
              <a:rPr lang="sv-SE" sz="5500" dirty="0" smtClean="0"/>
              <a:t> lönespridning</a:t>
            </a:r>
            <a:endParaRPr lang="sv-SE" sz="5500" dirty="0"/>
          </a:p>
        </p:txBody>
      </p:sp>
    </p:spTree>
    <p:extLst>
      <p:ext uri="{BB962C8B-B14F-4D97-AF65-F5344CB8AC3E}">
        <p14:creationId xmlns:p14="http://schemas.microsoft.com/office/powerpoint/2010/main" val="2422668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141413" y="753978"/>
            <a:ext cx="9905998" cy="1760621"/>
          </a:xfrm>
        </p:spPr>
        <p:txBody>
          <a:bodyPr/>
          <a:lstStyle/>
          <a:p>
            <a:pPr algn="ctr"/>
            <a:r>
              <a:rPr lang="sv-SE" sz="2800" b="1" dirty="0"/>
              <a:t>Tabell 3.1: Medellön, medianlön, medelålder och </a:t>
            </a:r>
            <a:r>
              <a:rPr lang="sv-SE" sz="2800" b="1" dirty="0" smtClean="0"/>
              <a:t/>
            </a:r>
            <a:br>
              <a:rPr lang="sv-SE" sz="2800" b="1" dirty="0" smtClean="0"/>
            </a:br>
            <a:r>
              <a:rPr lang="sv-SE" sz="2800" b="1" dirty="0" smtClean="0"/>
              <a:t>antal </a:t>
            </a:r>
            <a:r>
              <a:rPr lang="sv-SE" sz="2800" b="1" dirty="0"/>
              <a:t>individer 2015</a:t>
            </a:r>
            <a:r>
              <a:rPr lang="sv-SE" b="1" dirty="0"/>
              <a:t/>
            </a:r>
            <a:br>
              <a:rPr lang="sv-SE" b="1" dirty="0"/>
            </a:br>
            <a:endParaRPr lang="sv-SE" dirty="0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515603" y="217036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altLang="sv-S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sv-SE" altLang="sv-S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sv-SE" altLang="sv-S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8" name="Tabell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6708558"/>
              </p:ext>
            </p:extLst>
          </p:nvPr>
        </p:nvGraphicFramePr>
        <p:xfrm>
          <a:off x="2339140" y="2514599"/>
          <a:ext cx="6933198" cy="2088001"/>
        </p:xfrm>
        <a:graphic>
          <a:graphicData uri="http://schemas.openxmlformats.org/drawingml/2006/table">
            <a:tbl>
              <a:tblPr/>
              <a:tblGrid>
                <a:gridCol w="1672287"/>
                <a:gridCol w="1015021"/>
                <a:gridCol w="1274322"/>
                <a:gridCol w="1274322"/>
                <a:gridCol w="1697246"/>
              </a:tblGrid>
              <a:tr h="7090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sv-SE" sz="10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sv-SE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sv-SE" sz="18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Medellön</a:t>
                      </a:r>
                      <a:endParaRPr lang="sv-SE" sz="1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sv-SE" sz="18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Medianlön</a:t>
                      </a:r>
                      <a:endParaRPr lang="sv-SE" sz="1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sv-SE" sz="18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Medelålder</a:t>
                      </a:r>
                      <a:endParaRPr lang="sv-SE" sz="1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sv-SE" sz="18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Antal individer</a:t>
                      </a:r>
                      <a:endParaRPr lang="sv-SE" sz="1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</a:tr>
              <a:tr h="45150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sv-SE" sz="18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Industrin totalt</a:t>
                      </a:r>
                      <a:endParaRPr lang="sv-SE" sz="1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sv-SE" sz="18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31 000</a:t>
                      </a:r>
                      <a:endParaRPr lang="sv-SE" sz="1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sv-SE" sz="18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27 900</a:t>
                      </a:r>
                      <a:endParaRPr lang="sv-SE" sz="18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sv-SE" sz="18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44,0</a:t>
                      </a:r>
                      <a:endParaRPr lang="sv-SE" sz="18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sv-SE" sz="18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329 816</a:t>
                      </a:r>
                      <a:endParaRPr lang="sv-SE" sz="1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45150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sv-SE" sz="18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Arbetare</a:t>
                      </a:r>
                      <a:endParaRPr lang="sv-SE" sz="1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sv-SE" sz="18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26 500</a:t>
                      </a:r>
                      <a:endParaRPr lang="sv-SE" sz="1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sv-SE" sz="18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26 300</a:t>
                      </a:r>
                      <a:endParaRPr lang="sv-SE" sz="1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sv-SE" sz="18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43,3</a:t>
                      </a:r>
                      <a:endParaRPr lang="sv-SE" sz="1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sv-SE" sz="18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226 594</a:t>
                      </a:r>
                      <a:endParaRPr lang="sv-SE" sz="1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  <a:tr h="47595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sv-SE" sz="18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Tjänstemän</a:t>
                      </a:r>
                      <a:endParaRPr lang="sv-SE" sz="1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sv-SE" sz="18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40 900</a:t>
                      </a:r>
                      <a:endParaRPr lang="sv-SE" sz="1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sv-SE" sz="18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37 500</a:t>
                      </a:r>
                      <a:endParaRPr lang="sv-SE" sz="1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sv-SE" sz="18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45,5</a:t>
                      </a:r>
                      <a:endParaRPr lang="sv-SE" sz="1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sv-SE" sz="18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103 222</a:t>
                      </a:r>
                      <a:endParaRPr lang="sv-SE" sz="1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</a:tbl>
          </a:graphicData>
        </a:graphic>
      </p:graphicFrame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2114550" y="38227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altLang="sv-S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sv-SE" altLang="sv-S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sv-SE" altLang="sv-S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2159669" y="4808335"/>
            <a:ext cx="846097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v-SE" sz="12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kumimoji="0" lang="sv-SE" altLang="sv-SE" sz="12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Detta är antalet individer i vårt material och speglar inte antalet anställda inom industrin. Se avsnitt Fakta om statistiken</a:t>
            </a:r>
            <a:endParaRPr kumimoji="0" lang="sv-SE" altLang="sv-SE" sz="1200" b="0" i="1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4792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sz="2800" b="1" dirty="0"/>
              <a:t>Diagram 3.1 Lönespridningen för arbetare </a:t>
            </a:r>
            <a:r>
              <a:rPr lang="sv-SE" sz="2800" b="1" dirty="0" smtClean="0"/>
              <a:t/>
            </a:r>
            <a:br>
              <a:rPr lang="sv-SE" sz="2800" b="1" dirty="0" smtClean="0"/>
            </a:br>
            <a:r>
              <a:rPr lang="sv-SE" sz="2800" b="1" dirty="0" smtClean="0"/>
              <a:t>2015</a:t>
            </a:r>
            <a:r>
              <a:rPr lang="sv-SE" b="1" dirty="0"/>
              <a:t/>
            </a:r>
            <a:br>
              <a:rPr lang="sv-SE" b="1" dirty="0"/>
            </a:br>
            <a:endParaRPr lang="sv-SE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594176759"/>
              </p:ext>
            </p:extLst>
          </p:nvPr>
        </p:nvGraphicFramePr>
        <p:xfrm>
          <a:off x="2049277" y="1883744"/>
          <a:ext cx="7268780" cy="41558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04741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Chart bld="series"/>
        </p:bldSub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sz="2800" b="1" dirty="0"/>
              <a:t>Diagram 3.2 Lönespridningen för tjänstemän </a:t>
            </a:r>
            <a:r>
              <a:rPr lang="sv-SE" sz="2800" b="1" dirty="0" smtClean="0"/>
              <a:t/>
            </a:r>
            <a:br>
              <a:rPr lang="sv-SE" sz="2800" b="1" dirty="0" smtClean="0"/>
            </a:br>
            <a:r>
              <a:rPr lang="sv-SE" sz="2800" b="1" dirty="0" smtClean="0"/>
              <a:t>2015</a:t>
            </a:r>
            <a:r>
              <a:rPr lang="sv-SE" b="1" dirty="0"/>
              <a:t/>
            </a:r>
            <a:br>
              <a:rPr lang="sv-SE" b="1" dirty="0"/>
            </a:br>
            <a:endParaRPr lang="sv-SE" dirty="0"/>
          </a:p>
        </p:txBody>
      </p:sp>
      <p:sp>
        <p:nvSpPr>
          <p:cNvPr id="7" name="textruta 6"/>
          <p:cNvSpPr txBox="1"/>
          <p:nvPr/>
        </p:nvSpPr>
        <p:spPr>
          <a:xfrm>
            <a:off x="2277861" y="5974652"/>
            <a:ext cx="75654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*För </a:t>
            </a:r>
            <a:r>
              <a:rPr lang="sv-SE" sz="12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att inte få för många staplar i diagrammet så har de med löner över 58 000 lagts i samma grupp.</a:t>
            </a: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999172431"/>
              </p:ext>
            </p:extLst>
          </p:nvPr>
        </p:nvGraphicFramePr>
        <p:xfrm>
          <a:off x="2098991" y="1791016"/>
          <a:ext cx="7243200" cy="4017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13108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Chart bld="series"/>
        </p:bldSub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sz="2800" b="1" dirty="0"/>
              <a:t>Diagram 3.3 Lönespridningen för arbetare </a:t>
            </a:r>
            <a:r>
              <a:rPr lang="sv-SE" sz="2800" b="1" dirty="0" smtClean="0"/>
              <a:t/>
            </a:r>
            <a:br>
              <a:rPr lang="sv-SE" sz="2800" b="1" dirty="0" smtClean="0"/>
            </a:br>
            <a:r>
              <a:rPr lang="sv-SE" sz="2800" b="1" dirty="0" smtClean="0"/>
              <a:t>respektive </a:t>
            </a:r>
            <a:r>
              <a:rPr lang="sv-SE" sz="2800" b="1" dirty="0"/>
              <a:t>tjänstemän 2015</a:t>
            </a:r>
            <a:r>
              <a:rPr lang="sv-SE" b="1" dirty="0"/>
              <a:t/>
            </a:r>
            <a:br>
              <a:rPr lang="sv-SE" b="1" dirty="0"/>
            </a:br>
            <a:endParaRPr lang="sv-SE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232805146"/>
              </p:ext>
            </p:extLst>
          </p:nvPr>
        </p:nvGraphicFramePr>
        <p:xfrm>
          <a:off x="2098991" y="1882456"/>
          <a:ext cx="7243200" cy="4017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55360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Chart bld="series"/>
        </p:bldSub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sz="2800" b="1" dirty="0"/>
              <a:t>Diagram 3.4 Lönespridningen för arbetare </a:t>
            </a:r>
            <a:r>
              <a:rPr lang="sv-SE" sz="2800" b="1" dirty="0" smtClean="0"/>
              <a:t/>
            </a:r>
            <a:br>
              <a:rPr lang="sv-SE" sz="2800" b="1" dirty="0" smtClean="0"/>
            </a:br>
            <a:r>
              <a:rPr lang="sv-SE" sz="2800" b="1" dirty="0" smtClean="0"/>
              <a:t>respektive </a:t>
            </a:r>
            <a:r>
              <a:rPr lang="sv-SE" sz="2800" b="1" dirty="0"/>
              <a:t>tjänstemän 2015</a:t>
            </a:r>
            <a:r>
              <a:rPr lang="sv-SE" b="1" dirty="0"/>
              <a:t/>
            </a:r>
            <a:br>
              <a:rPr lang="sv-SE" b="1" dirty="0"/>
            </a:br>
            <a:endParaRPr lang="sv-SE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773246658"/>
              </p:ext>
            </p:extLst>
          </p:nvPr>
        </p:nvGraphicFramePr>
        <p:xfrm>
          <a:off x="2220911" y="1867216"/>
          <a:ext cx="7243200" cy="4017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56763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4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5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Chart bld="series"/>
        </p:bldSub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sz="2800" b="1" dirty="0"/>
              <a:t>Diagram 3.5 Lönespridningen för arbetare </a:t>
            </a:r>
            <a:r>
              <a:rPr lang="sv-SE" sz="2800" b="1" dirty="0" smtClean="0"/>
              <a:t/>
            </a:r>
            <a:br>
              <a:rPr lang="sv-SE" sz="2800" b="1" dirty="0" smtClean="0"/>
            </a:br>
            <a:r>
              <a:rPr lang="sv-SE" sz="2800" b="1" dirty="0" smtClean="0"/>
              <a:t>respektive </a:t>
            </a:r>
            <a:r>
              <a:rPr lang="sv-SE" sz="2800" b="1" dirty="0"/>
              <a:t>tjänstemän </a:t>
            </a:r>
            <a:r>
              <a:rPr lang="sv-SE" sz="2800" b="1" dirty="0" smtClean="0"/>
              <a:t>1999-2015</a:t>
            </a:r>
            <a:br>
              <a:rPr lang="sv-SE" sz="2800" b="1" dirty="0" smtClean="0"/>
            </a:br>
            <a:r>
              <a:rPr lang="sv-SE" sz="2000" dirty="0" smtClean="0"/>
              <a:t>10/50 </a:t>
            </a:r>
            <a:r>
              <a:rPr lang="sv-SE" sz="2000" dirty="0"/>
              <a:t>percentil respektive 90/50 percentil</a:t>
            </a:r>
            <a:br>
              <a:rPr lang="sv-SE" sz="2000" dirty="0"/>
            </a:br>
            <a:endParaRPr lang="sv-SE" sz="2000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687835660"/>
              </p:ext>
            </p:extLst>
          </p:nvPr>
        </p:nvGraphicFramePr>
        <p:xfrm>
          <a:off x="2358071" y="2248216"/>
          <a:ext cx="7243200" cy="4017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56232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Chart bld="series"/>
        </p:bldSub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sz="2800" b="1" dirty="0"/>
              <a:t>Diagram 3.6 Lönespridningen för arbetare </a:t>
            </a:r>
            <a:r>
              <a:rPr lang="sv-SE" sz="2800" b="1" dirty="0" smtClean="0"/>
              <a:t/>
            </a:r>
            <a:br>
              <a:rPr lang="sv-SE" sz="2800" b="1" dirty="0" smtClean="0"/>
            </a:br>
            <a:r>
              <a:rPr lang="sv-SE" sz="2800" b="1" dirty="0" smtClean="0"/>
              <a:t>respektive </a:t>
            </a:r>
            <a:r>
              <a:rPr lang="sv-SE" sz="2800" b="1" dirty="0"/>
              <a:t>tjänstemän </a:t>
            </a:r>
            <a:r>
              <a:rPr lang="sv-SE" sz="2800" b="1" dirty="0" smtClean="0"/>
              <a:t>1999-2015 </a:t>
            </a:r>
            <a:br>
              <a:rPr lang="sv-SE" sz="2800" b="1" dirty="0" smtClean="0"/>
            </a:br>
            <a:r>
              <a:rPr lang="sv-SE" sz="2000" dirty="0" smtClean="0"/>
              <a:t>90/10 </a:t>
            </a:r>
            <a:r>
              <a:rPr lang="sv-SE" sz="2000" dirty="0"/>
              <a:t>percentil</a:t>
            </a:r>
            <a:r>
              <a:rPr lang="sv-SE" b="1" dirty="0"/>
              <a:t/>
            </a:r>
            <a:br>
              <a:rPr lang="sv-SE" b="1" dirty="0"/>
            </a:br>
            <a:endParaRPr lang="sv-SE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837160890"/>
              </p:ext>
            </p:extLst>
          </p:nvPr>
        </p:nvGraphicFramePr>
        <p:xfrm>
          <a:off x="2114231" y="2065336"/>
          <a:ext cx="7243200" cy="4017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26309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Chart bld="series"/>
        </p:bldSub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141413" y="1572126"/>
            <a:ext cx="9905998" cy="942474"/>
          </a:xfrm>
        </p:spPr>
        <p:txBody>
          <a:bodyPr/>
          <a:lstStyle/>
          <a:p>
            <a:pPr algn="ctr"/>
            <a:r>
              <a:rPr lang="sv-SE" sz="5500" dirty="0" smtClean="0"/>
              <a:t/>
            </a:r>
            <a:br>
              <a:rPr lang="sv-SE" sz="5500" dirty="0" smtClean="0"/>
            </a:br>
            <a:r>
              <a:rPr lang="sv-SE" sz="5500" dirty="0" smtClean="0"/>
              <a:t>Kapitel </a:t>
            </a:r>
            <a:r>
              <a:rPr lang="sv-SE" sz="5500" dirty="0"/>
              <a:t>2 </a:t>
            </a:r>
            <a:br>
              <a:rPr lang="sv-SE" sz="5500" dirty="0"/>
            </a:br>
            <a:r>
              <a:rPr lang="sv-SE" sz="5500" dirty="0" smtClean="0"/>
              <a:t>- Löneutveckling</a:t>
            </a:r>
            <a:endParaRPr lang="sv-SE" sz="5500" dirty="0"/>
          </a:p>
        </p:txBody>
      </p:sp>
    </p:spTree>
    <p:extLst>
      <p:ext uri="{BB962C8B-B14F-4D97-AF65-F5344CB8AC3E}">
        <p14:creationId xmlns:p14="http://schemas.microsoft.com/office/powerpoint/2010/main" val="1564638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141413" y="609599"/>
            <a:ext cx="9905998" cy="3737811"/>
          </a:xfrm>
        </p:spPr>
        <p:txBody>
          <a:bodyPr/>
          <a:lstStyle/>
          <a:p>
            <a:pPr algn="ctr"/>
            <a:r>
              <a:rPr lang="sv-SE" dirty="0"/>
              <a:t>Kapitel </a:t>
            </a:r>
            <a:r>
              <a:rPr lang="sv-SE" dirty="0" smtClean="0"/>
              <a:t>4 </a:t>
            </a:r>
            <a:r>
              <a:rPr lang="sv-SE" dirty="0"/>
              <a:t/>
            </a:r>
            <a:br>
              <a:rPr lang="sv-SE" dirty="0"/>
            </a:br>
            <a:r>
              <a:rPr lang="sv-SE" dirty="0" smtClean="0"/>
              <a:t>- </a:t>
            </a:r>
            <a:r>
              <a:rPr lang="sv-SE" sz="5500" dirty="0" smtClean="0"/>
              <a:t>Kvinnor och män</a:t>
            </a:r>
            <a:endParaRPr lang="sv-SE" sz="5500" dirty="0"/>
          </a:p>
        </p:txBody>
      </p:sp>
    </p:spTree>
    <p:extLst>
      <p:ext uri="{BB962C8B-B14F-4D97-AF65-F5344CB8AC3E}">
        <p14:creationId xmlns:p14="http://schemas.microsoft.com/office/powerpoint/2010/main" val="1918241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sz="2800" b="1" dirty="0"/>
              <a:t>Tabell 4.1 Medellöneökningar fördelat på kön, </a:t>
            </a:r>
            <a:r>
              <a:rPr lang="sv-SE" sz="2800" b="1" dirty="0" smtClean="0"/>
              <a:t/>
            </a:r>
            <a:br>
              <a:rPr lang="sv-SE" sz="2800" b="1" dirty="0" smtClean="0"/>
            </a:br>
            <a:r>
              <a:rPr lang="sv-SE" sz="2800" b="1" dirty="0" smtClean="0"/>
              <a:t>okorrigerat</a:t>
            </a:r>
            <a:r>
              <a:rPr lang="sv-SE" b="1" dirty="0"/>
              <a:t/>
            </a:r>
            <a:br>
              <a:rPr lang="sv-SE" b="1" dirty="0"/>
            </a:br>
            <a:endParaRPr lang="sv-SE" dirty="0"/>
          </a:p>
        </p:txBody>
      </p:sp>
      <p:graphicFrame>
        <p:nvGraphicFramePr>
          <p:cNvPr id="4" name="Tabell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6860794"/>
              </p:ext>
            </p:extLst>
          </p:nvPr>
        </p:nvGraphicFramePr>
        <p:xfrm>
          <a:off x="2869948" y="2294018"/>
          <a:ext cx="6705602" cy="269032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2763369"/>
                <a:gridCol w="1184433"/>
                <a:gridCol w="1184433"/>
                <a:gridCol w="1573367"/>
              </a:tblGrid>
              <a:tr h="67258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0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sv-SE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8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2000-2015</a:t>
                      </a:r>
                      <a:endParaRPr lang="sv-SE" sz="1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8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2013-2015</a:t>
                      </a:r>
                      <a:endParaRPr lang="sv-SE" sz="1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8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2015</a:t>
                      </a:r>
                      <a:endParaRPr lang="sv-SE" sz="1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</a:tr>
              <a:tr h="33629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800" b="1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Arbetare</a:t>
                      </a:r>
                      <a:endParaRPr lang="sv-SE" sz="1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8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sv-SE" sz="1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8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sv-SE" sz="1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8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sv-SE" sz="18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33629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8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Kvinnor</a:t>
                      </a:r>
                      <a:endParaRPr lang="sv-SE" sz="1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8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3,0</a:t>
                      </a:r>
                      <a:endParaRPr lang="sv-SE" sz="1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8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2,3</a:t>
                      </a:r>
                      <a:endParaRPr lang="sv-SE" sz="1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8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2,3</a:t>
                      </a:r>
                      <a:endParaRPr lang="sv-SE" sz="18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  <a:tr h="33629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8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Män</a:t>
                      </a:r>
                      <a:endParaRPr lang="sv-SE" sz="1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8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3,0</a:t>
                      </a:r>
                      <a:endParaRPr lang="sv-SE" sz="1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8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2,2</a:t>
                      </a:r>
                      <a:endParaRPr lang="sv-SE" sz="1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8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1,9</a:t>
                      </a:r>
                      <a:endParaRPr lang="sv-SE" sz="18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33629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8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Tjänstemän</a:t>
                      </a:r>
                      <a:endParaRPr lang="sv-SE" sz="1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8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sv-SE" sz="1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8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sv-SE" sz="1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8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sv-SE" sz="1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33629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8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Kvinnor</a:t>
                      </a:r>
                      <a:endParaRPr lang="sv-SE" sz="1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8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4,0</a:t>
                      </a:r>
                      <a:endParaRPr lang="sv-SE" sz="1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8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2,6</a:t>
                      </a:r>
                      <a:endParaRPr lang="sv-SE" sz="1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8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2,9</a:t>
                      </a:r>
                      <a:endParaRPr lang="sv-SE" sz="1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33629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8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Män</a:t>
                      </a:r>
                      <a:endParaRPr lang="sv-SE" sz="1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8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3,4</a:t>
                      </a:r>
                      <a:endParaRPr lang="sv-SE" sz="1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8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2,2</a:t>
                      </a:r>
                      <a:endParaRPr lang="sv-SE" sz="18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8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2,0</a:t>
                      </a:r>
                      <a:endParaRPr lang="sv-SE" sz="1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0257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sz="2800" b="1" dirty="0"/>
              <a:t>Tabell 4.2 Medellöneökningar fördelat på kön, </a:t>
            </a:r>
            <a:r>
              <a:rPr lang="sv-SE" sz="2800" b="1" dirty="0" smtClean="0"/>
              <a:t/>
            </a:r>
            <a:br>
              <a:rPr lang="sv-SE" sz="2800" b="1" dirty="0" smtClean="0"/>
            </a:br>
            <a:r>
              <a:rPr lang="sv-SE" sz="2800" b="1" dirty="0" smtClean="0"/>
              <a:t>korrigerat </a:t>
            </a:r>
            <a:r>
              <a:rPr lang="sv-SE" sz="2800" b="1" dirty="0"/>
              <a:t>med avseende på ålder och fördelningen arbetare/tjänstemän</a:t>
            </a:r>
            <a:br>
              <a:rPr lang="sv-SE" sz="2800" b="1" dirty="0"/>
            </a:br>
            <a:endParaRPr lang="sv-SE" sz="2800" dirty="0"/>
          </a:p>
        </p:txBody>
      </p:sp>
      <p:graphicFrame>
        <p:nvGraphicFramePr>
          <p:cNvPr id="4" name="Tabell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0901427"/>
              </p:ext>
            </p:extLst>
          </p:nvPr>
        </p:nvGraphicFramePr>
        <p:xfrm>
          <a:off x="2305266" y="2392680"/>
          <a:ext cx="6785811" cy="3461733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3158631"/>
                <a:gridCol w="1317030"/>
                <a:gridCol w="1299714"/>
                <a:gridCol w="1010436"/>
              </a:tblGrid>
              <a:tr h="62252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8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sv-SE" sz="1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8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2000-2015</a:t>
                      </a:r>
                      <a:endParaRPr lang="sv-SE" sz="1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8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2013-2015</a:t>
                      </a:r>
                      <a:endParaRPr lang="sv-SE" sz="1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8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2015</a:t>
                      </a:r>
                      <a:endParaRPr lang="sv-SE" sz="1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</a:tr>
              <a:tr h="30336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800" b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Industrin totalt</a:t>
                      </a:r>
                      <a:endParaRPr lang="sv-SE" sz="18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8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sv-SE" sz="18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8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sv-SE" sz="18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8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sv-SE" sz="18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30336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8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Kvinnor</a:t>
                      </a:r>
                      <a:endParaRPr lang="sv-SE" sz="18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8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3,4</a:t>
                      </a:r>
                      <a:endParaRPr lang="sv-SE" sz="1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8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2,5</a:t>
                      </a:r>
                      <a:endParaRPr lang="sv-SE" sz="18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8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2,7</a:t>
                      </a:r>
                      <a:endParaRPr lang="sv-SE" sz="18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  <a:tr h="30336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8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Män</a:t>
                      </a:r>
                      <a:endParaRPr lang="sv-SE" sz="1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8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3,0</a:t>
                      </a:r>
                      <a:endParaRPr lang="sv-SE" sz="1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8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2,1</a:t>
                      </a:r>
                      <a:endParaRPr lang="sv-SE" sz="1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8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2,0</a:t>
                      </a:r>
                      <a:endParaRPr lang="sv-SE" sz="18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30336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800" b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Arbetare</a:t>
                      </a:r>
                      <a:endParaRPr lang="sv-SE" sz="18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8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sv-SE" sz="18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8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sv-SE" sz="1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8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sv-SE" sz="1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30336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8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Kvinnor</a:t>
                      </a:r>
                      <a:endParaRPr lang="sv-SE" sz="18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8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3,0</a:t>
                      </a:r>
                      <a:endParaRPr lang="sv-SE" sz="18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8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2,4</a:t>
                      </a:r>
                      <a:endParaRPr lang="sv-SE" sz="18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8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2,6</a:t>
                      </a:r>
                      <a:endParaRPr lang="sv-SE" sz="1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  <a:tr h="30336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8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Män</a:t>
                      </a:r>
                      <a:endParaRPr lang="sv-SE" sz="18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8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2,9</a:t>
                      </a:r>
                      <a:endParaRPr lang="sv-SE" sz="18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8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2,2</a:t>
                      </a:r>
                      <a:endParaRPr lang="sv-SE" sz="18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8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2,1</a:t>
                      </a:r>
                      <a:endParaRPr lang="sv-SE" sz="1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30336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800" b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Tjänstemän</a:t>
                      </a:r>
                      <a:endParaRPr lang="sv-SE" sz="18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8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sv-SE" sz="18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8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sv-SE" sz="18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8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sv-SE" sz="1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30336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8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Kvinnor</a:t>
                      </a:r>
                      <a:endParaRPr lang="sv-SE" sz="18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8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3,9</a:t>
                      </a:r>
                      <a:endParaRPr lang="sv-SE" sz="18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8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2,6</a:t>
                      </a:r>
                      <a:endParaRPr lang="sv-SE" sz="18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8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2,9</a:t>
                      </a:r>
                      <a:endParaRPr lang="sv-SE" sz="1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  <a:tr h="30336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8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Män</a:t>
                      </a:r>
                      <a:endParaRPr lang="sv-SE" sz="1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8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3,2</a:t>
                      </a:r>
                      <a:endParaRPr lang="sv-SE" sz="18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8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2,1</a:t>
                      </a:r>
                      <a:endParaRPr lang="sv-SE" sz="18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8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1,9</a:t>
                      </a:r>
                      <a:endParaRPr lang="sv-SE" sz="1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11931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sz="2800" b="1" dirty="0"/>
              <a:t>Tabell 4.3 Löneökningar fördelat på kön för </a:t>
            </a:r>
            <a:r>
              <a:rPr lang="sv-SE" sz="2800" b="1" dirty="0" smtClean="0"/>
              <a:t/>
            </a:r>
            <a:br>
              <a:rPr lang="sv-SE" sz="2800" b="1" dirty="0" smtClean="0"/>
            </a:br>
            <a:r>
              <a:rPr lang="sv-SE" sz="2800" b="1" dirty="0" smtClean="0"/>
              <a:t>identiska </a:t>
            </a:r>
            <a:r>
              <a:rPr lang="sv-SE" sz="2800" b="1" dirty="0"/>
              <a:t>individer</a:t>
            </a:r>
            <a:r>
              <a:rPr lang="sv-SE" b="1" dirty="0"/>
              <a:t/>
            </a:r>
            <a:br>
              <a:rPr lang="sv-SE" b="1" dirty="0"/>
            </a:br>
            <a:endParaRPr lang="sv-SE" dirty="0"/>
          </a:p>
        </p:txBody>
      </p:sp>
      <p:graphicFrame>
        <p:nvGraphicFramePr>
          <p:cNvPr id="4" name="Tabell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6364650"/>
              </p:ext>
            </p:extLst>
          </p:nvPr>
        </p:nvGraphicFramePr>
        <p:xfrm>
          <a:off x="2010281" y="2514600"/>
          <a:ext cx="7526579" cy="3134678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2124001"/>
                <a:gridCol w="1827453"/>
                <a:gridCol w="1788315"/>
                <a:gridCol w="1786810"/>
              </a:tblGrid>
              <a:tr h="2057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8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sv-SE" sz="1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8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2000-2015</a:t>
                      </a:r>
                      <a:endParaRPr lang="sv-SE" sz="1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8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2013-2015</a:t>
                      </a:r>
                      <a:endParaRPr lang="sv-SE" sz="1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8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2015</a:t>
                      </a:r>
                      <a:endParaRPr lang="sv-SE" sz="1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800" b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Industrin totalt</a:t>
                      </a:r>
                      <a:endParaRPr lang="sv-SE" sz="18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8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sv-SE" sz="18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8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sv-SE" sz="18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8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sv-SE" sz="18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8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Kvinnor</a:t>
                      </a:r>
                      <a:endParaRPr lang="sv-SE" sz="18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8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3,9</a:t>
                      </a:r>
                      <a:endParaRPr lang="sv-SE" sz="1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8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3,0</a:t>
                      </a:r>
                      <a:endParaRPr lang="sv-SE" sz="18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8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3,2</a:t>
                      </a:r>
                      <a:endParaRPr lang="sv-SE" sz="18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8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Män</a:t>
                      </a:r>
                      <a:endParaRPr lang="sv-SE" sz="18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8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3,8</a:t>
                      </a:r>
                      <a:endParaRPr lang="sv-SE" sz="1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8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2,8</a:t>
                      </a:r>
                      <a:endParaRPr lang="sv-SE" sz="1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8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3,0</a:t>
                      </a:r>
                      <a:endParaRPr lang="sv-SE" sz="18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800" b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Arbetare</a:t>
                      </a:r>
                      <a:endParaRPr lang="sv-SE" sz="18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8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sv-SE" sz="18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8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sv-SE" sz="1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8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sv-SE" sz="18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8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Kvinnor</a:t>
                      </a:r>
                      <a:endParaRPr lang="sv-SE" sz="18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8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3,6</a:t>
                      </a:r>
                      <a:endParaRPr lang="sv-SE" sz="18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8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2,7</a:t>
                      </a:r>
                      <a:endParaRPr lang="sv-SE" sz="1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8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2,9</a:t>
                      </a:r>
                      <a:endParaRPr lang="sv-SE" sz="1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8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Män</a:t>
                      </a:r>
                      <a:endParaRPr lang="sv-SE" sz="18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8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3,6</a:t>
                      </a:r>
                      <a:endParaRPr lang="sv-SE" sz="18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8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2,6</a:t>
                      </a:r>
                      <a:endParaRPr lang="sv-SE" sz="18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8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2,8</a:t>
                      </a:r>
                      <a:endParaRPr lang="sv-SE" sz="1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800" b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Tjänstemän</a:t>
                      </a:r>
                      <a:endParaRPr lang="sv-SE" sz="18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8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sv-SE" sz="18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8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sv-SE" sz="18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8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sv-SE" sz="1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8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Kvinnor</a:t>
                      </a:r>
                      <a:endParaRPr lang="sv-SE" sz="18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8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4,4</a:t>
                      </a:r>
                      <a:endParaRPr lang="sv-SE" sz="18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8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3,5</a:t>
                      </a:r>
                      <a:endParaRPr lang="sv-SE" sz="18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8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3,6</a:t>
                      </a:r>
                      <a:endParaRPr lang="sv-SE" sz="1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8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Män</a:t>
                      </a:r>
                      <a:endParaRPr lang="sv-SE" sz="18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8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4,3</a:t>
                      </a:r>
                      <a:endParaRPr lang="sv-SE" sz="18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8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3,3</a:t>
                      </a:r>
                      <a:endParaRPr lang="sv-SE" sz="18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8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3,5</a:t>
                      </a:r>
                      <a:endParaRPr lang="sv-SE" sz="1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77764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sz="2800" b="1" dirty="0"/>
              <a:t>Diagram 4.1 Identiska individers löneökning </a:t>
            </a:r>
            <a:r>
              <a:rPr lang="sv-SE" sz="2800" b="1" dirty="0" smtClean="0"/>
              <a:t/>
            </a:r>
            <a:br>
              <a:rPr lang="sv-SE" sz="2800" b="1" dirty="0" smtClean="0"/>
            </a:br>
            <a:r>
              <a:rPr lang="sv-SE" sz="2800" b="1" dirty="0" smtClean="0"/>
              <a:t>2015 </a:t>
            </a:r>
            <a:r>
              <a:rPr lang="sv-SE" sz="2800" b="1" dirty="0"/>
              <a:t>fördelat på kön</a:t>
            </a:r>
            <a:r>
              <a:rPr lang="sv-SE" b="1" dirty="0"/>
              <a:t/>
            </a:r>
            <a:br>
              <a:rPr lang="sv-SE" b="1" dirty="0"/>
            </a:br>
            <a:endParaRPr lang="sv-SE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9648750"/>
              </p:ext>
            </p:extLst>
          </p:nvPr>
        </p:nvGraphicFramePr>
        <p:xfrm>
          <a:off x="1828800" y="1748589"/>
          <a:ext cx="7924799" cy="43153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30795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Chart bld="series"/>
        </p:bldSub>
      </p:bldGraphic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141413" y="609599"/>
            <a:ext cx="9905998" cy="1966175"/>
          </a:xfrm>
        </p:spPr>
        <p:txBody>
          <a:bodyPr/>
          <a:lstStyle/>
          <a:p>
            <a:pPr algn="ctr"/>
            <a:r>
              <a:rPr lang="sv-SE" sz="2800" b="1" dirty="0" smtClean="0"/>
              <a:t>Tabell 4.4 Medellön</a:t>
            </a:r>
            <a:r>
              <a:rPr lang="sv-SE" sz="2800" b="1" dirty="0"/>
              <a:t>, medianlön, medelålder </a:t>
            </a:r>
            <a:r>
              <a:rPr lang="sv-SE" sz="2800" b="1" dirty="0" smtClean="0"/>
              <a:t/>
            </a:r>
            <a:br>
              <a:rPr lang="sv-SE" sz="2800" b="1" dirty="0" smtClean="0"/>
            </a:br>
            <a:r>
              <a:rPr lang="sv-SE" sz="2800" b="1" dirty="0" smtClean="0"/>
              <a:t>och </a:t>
            </a:r>
            <a:r>
              <a:rPr lang="sv-SE" sz="2800" b="1" dirty="0"/>
              <a:t>antal individer 2015 fördelat på kön</a:t>
            </a:r>
            <a:r>
              <a:rPr lang="sv-SE" b="1" dirty="0"/>
              <a:t/>
            </a:r>
            <a:br>
              <a:rPr lang="sv-SE" b="1" dirty="0"/>
            </a:br>
            <a:endParaRPr lang="sv-SE" dirty="0"/>
          </a:p>
        </p:txBody>
      </p:sp>
      <p:graphicFrame>
        <p:nvGraphicFramePr>
          <p:cNvPr id="4" name="Tabell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2188391"/>
              </p:ext>
            </p:extLst>
          </p:nvPr>
        </p:nvGraphicFramePr>
        <p:xfrm>
          <a:off x="2408348" y="2128591"/>
          <a:ext cx="7013427" cy="3462746"/>
        </p:xfrm>
        <a:graphic>
          <a:graphicData uri="http://schemas.openxmlformats.org/drawingml/2006/table">
            <a:tbl>
              <a:tblPr/>
              <a:tblGrid>
                <a:gridCol w="1580827"/>
                <a:gridCol w="1366216"/>
                <a:gridCol w="1402685"/>
                <a:gridCol w="1401282"/>
                <a:gridCol w="1262417"/>
              </a:tblGrid>
              <a:tr h="59587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sv-SE" sz="18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sv-SE" sz="1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sv-SE" sz="18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Medellön*</a:t>
                      </a:r>
                      <a:endParaRPr lang="sv-SE" sz="1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sv-SE" sz="18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Medianlön*</a:t>
                      </a:r>
                      <a:endParaRPr lang="sv-SE" sz="1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sv-SE" sz="18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Medelålder</a:t>
                      </a:r>
                      <a:endParaRPr lang="sv-SE" sz="1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sv-SE" sz="18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Antal </a:t>
                      </a:r>
                      <a:endParaRPr lang="sv-SE" sz="1800" b="1" dirty="0" smtClean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sv-SE" sz="1800" b="1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indivi­der</a:t>
                      </a:r>
                      <a:endParaRPr lang="sv-SE" sz="1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</a:tr>
              <a:tr h="31686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sv-SE" sz="1800" b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Industrin </a:t>
                      </a:r>
                      <a:endParaRPr lang="sv-SE" sz="18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sv-SE" sz="18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sv-SE" sz="18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sv-SE" sz="18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sv-SE" sz="18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sv-SE" sz="18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sv-SE" sz="18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sv-SE" sz="18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sv-SE" sz="18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31686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sv-SE" sz="18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Kvinnor </a:t>
                      </a:r>
                      <a:endParaRPr lang="sv-SE" sz="18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sv-SE" sz="18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30 300</a:t>
                      </a:r>
                      <a:endParaRPr lang="sv-SE" sz="1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sv-SE" sz="18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27 300</a:t>
                      </a:r>
                      <a:endParaRPr lang="sv-SE" sz="18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sv-SE" sz="18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44,0</a:t>
                      </a:r>
                      <a:endParaRPr lang="sv-SE" sz="18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sv-SE" sz="18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72 284</a:t>
                      </a:r>
                      <a:endParaRPr lang="sv-SE" sz="18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  <a:tr h="31686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sv-SE" sz="18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Män</a:t>
                      </a:r>
                      <a:endParaRPr lang="sv-SE" sz="18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sv-SE" sz="18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31 200</a:t>
                      </a:r>
                      <a:endParaRPr lang="sv-SE" sz="18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sv-SE" sz="18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28 000</a:t>
                      </a:r>
                      <a:endParaRPr lang="sv-SE" sz="1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sv-SE" sz="18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44,0</a:t>
                      </a:r>
                      <a:endParaRPr lang="sv-SE" sz="18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sv-SE" sz="18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257 532</a:t>
                      </a:r>
                      <a:endParaRPr lang="sv-SE" sz="18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31686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sv-SE" sz="1800" b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Arbetare</a:t>
                      </a:r>
                      <a:endParaRPr lang="sv-SE" sz="18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sv-SE" sz="18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sv-SE" sz="18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sv-SE" sz="18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sv-SE" sz="1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sv-SE" sz="18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sv-SE" sz="1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sv-SE" sz="18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sv-SE" sz="18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31686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8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Kvinnor</a:t>
                      </a:r>
                      <a:endParaRPr lang="sv-SE" sz="18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sv-SE" sz="18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25 000</a:t>
                      </a:r>
                      <a:endParaRPr lang="sv-SE" sz="18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sv-SE" sz="18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24 800</a:t>
                      </a:r>
                      <a:endParaRPr lang="sv-SE" sz="18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sv-SE" sz="18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43,3</a:t>
                      </a:r>
                      <a:endParaRPr lang="sv-SE" sz="1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sv-SE" sz="18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40 465</a:t>
                      </a:r>
                      <a:endParaRPr lang="sv-SE" sz="1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  <a:tr h="31686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8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Män</a:t>
                      </a:r>
                      <a:endParaRPr lang="sv-SE" sz="18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sv-SE" sz="18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26 800</a:t>
                      </a:r>
                      <a:endParaRPr lang="sv-SE" sz="18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sv-SE" sz="18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26 700</a:t>
                      </a:r>
                      <a:endParaRPr lang="sv-SE" sz="18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sv-SE" sz="18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43,3</a:t>
                      </a:r>
                      <a:endParaRPr lang="sv-SE" sz="18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sv-SE" sz="18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186 129</a:t>
                      </a:r>
                      <a:endParaRPr lang="sv-SE" sz="1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31686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sv-SE" sz="1800" b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Tjänstemän</a:t>
                      </a:r>
                      <a:endParaRPr lang="sv-SE" sz="18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sv-SE" sz="18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sv-SE" sz="18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sv-SE" sz="18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sv-SE" sz="18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sv-SE" sz="18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sv-SE" sz="18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sv-SE" sz="18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sv-SE" sz="1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31686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8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Kvinnor</a:t>
                      </a:r>
                      <a:endParaRPr lang="sv-SE" sz="18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sv-SE" sz="18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37 000</a:t>
                      </a:r>
                      <a:endParaRPr lang="sv-SE" sz="18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sv-SE" sz="18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34 000</a:t>
                      </a:r>
                      <a:endParaRPr lang="sv-SE" sz="18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sv-SE" sz="18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44,7</a:t>
                      </a:r>
                      <a:endParaRPr lang="sv-SE" sz="18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sv-SE" sz="18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31 819</a:t>
                      </a:r>
                      <a:endParaRPr lang="sv-SE" sz="1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  <a:tr h="31686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8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Män</a:t>
                      </a:r>
                      <a:endParaRPr lang="sv-SE" sz="1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sv-SE" sz="18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42 700</a:t>
                      </a:r>
                      <a:endParaRPr lang="sv-SE" sz="18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sv-SE" sz="18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39 200</a:t>
                      </a:r>
                      <a:endParaRPr lang="sv-SE" sz="18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sv-SE" sz="18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45,9</a:t>
                      </a:r>
                      <a:endParaRPr lang="sv-SE" sz="18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sv-SE" sz="18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71 403</a:t>
                      </a:r>
                      <a:endParaRPr lang="sv-SE" sz="1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55765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sz="2800" b="1" dirty="0"/>
              <a:t>Diagram 4.2 Kvinnornas lön som andel av </a:t>
            </a:r>
            <a:r>
              <a:rPr lang="sv-SE" sz="2800" b="1" dirty="0" smtClean="0"/>
              <a:t/>
            </a:r>
            <a:br>
              <a:rPr lang="sv-SE" sz="2800" b="1" dirty="0" smtClean="0"/>
            </a:br>
            <a:r>
              <a:rPr lang="sv-SE" sz="2800" b="1" dirty="0" smtClean="0"/>
              <a:t>männens </a:t>
            </a:r>
            <a:r>
              <a:rPr lang="sv-SE" sz="2800" b="1" dirty="0"/>
              <a:t>löner 2015 uppdelat på ålder</a:t>
            </a:r>
            <a:r>
              <a:rPr lang="sv-SE" b="1" dirty="0"/>
              <a:t/>
            </a:r>
            <a:br>
              <a:rPr lang="sv-SE" b="1" dirty="0"/>
            </a:br>
            <a:endParaRPr lang="sv-SE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480626852"/>
              </p:ext>
            </p:extLst>
          </p:nvPr>
        </p:nvGraphicFramePr>
        <p:xfrm>
          <a:off x="2190431" y="2065336"/>
          <a:ext cx="7243200" cy="4017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96648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Chart bld="series"/>
        </p:bldSub>
      </p:bldGraphic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sz="2800" b="1" dirty="0"/>
              <a:t>Diagram 4.3 Kvinnornas lön som andel av </a:t>
            </a:r>
            <a:r>
              <a:rPr lang="sv-SE" sz="2800" b="1" dirty="0" smtClean="0"/>
              <a:t>männens </a:t>
            </a:r>
            <a:r>
              <a:rPr lang="sv-SE" sz="2800" b="1" dirty="0"/>
              <a:t>löner 2000 och 2015 uppdelat på ålder</a:t>
            </a:r>
            <a:r>
              <a:rPr lang="sv-SE" b="1" dirty="0"/>
              <a:t/>
            </a:r>
            <a:br>
              <a:rPr lang="sv-SE" b="1" dirty="0"/>
            </a:br>
            <a:endParaRPr lang="sv-SE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61178492"/>
              </p:ext>
            </p:extLst>
          </p:nvPr>
        </p:nvGraphicFramePr>
        <p:xfrm>
          <a:off x="2159951" y="2019616"/>
          <a:ext cx="7243200" cy="4017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48328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4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Chart bld="series"/>
        </p:bldSub>
      </p:bldGraphic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sz="2800" b="1" dirty="0"/>
              <a:t>Diagram 4.4 Kvinnornas lön som andel av </a:t>
            </a:r>
            <a:r>
              <a:rPr lang="sv-SE" sz="2800" b="1" dirty="0" smtClean="0"/>
              <a:t/>
            </a:r>
            <a:br>
              <a:rPr lang="sv-SE" sz="2800" b="1" dirty="0" smtClean="0"/>
            </a:br>
            <a:r>
              <a:rPr lang="sv-SE" sz="2800" b="1" dirty="0" smtClean="0"/>
              <a:t>männens </a:t>
            </a:r>
            <a:r>
              <a:rPr lang="sv-SE" sz="2800" b="1" dirty="0"/>
              <a:t>löner 1999-2015</a:t>
            </a:r>
            <a:r>
              <a:rPr lang="sv-SE" b="1" dirty="0"/>
              <a:t/>
            </a:r>
            <a:br>
              <a:rPr lang="sv-SE" b="1" dirty="0"/>
            </a:br>
            <a:endParaRPr lang="sv-SE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255579159"/>
              </p:ext>
            </p:extLst>
          </p:nvPr>
        </p:nvGraphicFramePr>
        <p:xfrm>
          <a:off x="2297111" y="1897696"/>
          <a:ext cx="7243200" cy="4017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55552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Chart bld="series"/>
        </p:bldSub>
      </p:bldGraphic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sz="2800" b="1" dirty="0"/>
              <a:t>Diagram 4.5 Lönespridningen för arbetare 2015 </a:t>
            </a:r>
            <a:r>
              <a:rPr lang="sv-SE" sz="2800" b="1" dirty="0" smtClean="0"/>
              <a:t/>
            </a:r>
            <a:br>
              <a:rPr lang="sv-SE" sz="2800" b="1" dirty="0" smtClean="0"/>
            </a:br>
            <a:r>
              <a:rPr lang="sv-SE" sz="2800" b="1" dirty="0" smtClean="0"/>
              <a:t>fördelat </a:t>
            </a:r>
            <a:r>
              <a:rPr lang="sv-SE" sz="2800" b="1" dirty="0"/>
              <a:t>på kön </a:t>
            </a:r>
            <a:r>
              <a:rPr lang="sv-SE" b="1" dirty="0"/>
              <a:t/>
            </a:r>
            <a:br>
              <a:rPr lang="sv-SE" b="1" dirty="0"/>
            </a:br>
            <a:endParaRPr lang="sv-SE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890369004"/>
              </p:ext>
            </p:extLst>
          </p:nvPr>
        </p:nvGraphicFramePr>
        <p:xfrm>
          <a:off x="2205671" y="1928176"/>
          <a:ext cx="7243200" cy="4017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43737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Chart bld="series"/>
        </p:bldSub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sz="2800" b="1" dirty="0">
                <a:latin typeface="Lucia grande"/>
              </a:rPr>
              <a:t>Tabell 2.1 Medellöneökningar, okorrigerat</a:t>
            </a:r>
            <a:r>
              <a:rPr lang="sv-SE" sz="3000" b="1" dirty="0"/>
              <a:t/>
            </a:r>
            <a:br>
              <a:rPr lang="sv-SE" sz="3000" b="1" dirty="0"/>
            </a:br>
            <a:endParaRPr lang="sv-SE" sz="3000" dirty="0"/>
          </a:p>
        </p:txBody>
      </p:sp>
      <p:graphicFrame>
        <p:nvGraphicFramePr>
          <p:cNvPr id="4" name="Tabell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8535906"/>
              </p:ext>
            </p:extLst>
          </p:nvPr>
        </p:nvGraphicFramePr>
        <p:xfrm>
          <a:off x="3178412" y="2514600"/>
          <a:ext cx="5832000" cy="1800000"/>
        </p:xfrm>
        <a:graphic>
          <a:graphicData uri="http://schemas.openxmlformats.org/drawingml/2006/table">
            <a:tbl>
              <a:tblPr firstRow="1" firstCol="1" bandRow="1"/>
              <a:tblGrid>
                <a:gridCol w="1666646"/>
                <a:gridCol w="1308967"/>
                <a:gridCol w="1650693"/>
                <a:gridCol w="1205694"/>
              </a:tblGrid>
              <a:tr h="60000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sv-SE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8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2000-2015</a:t>
                      </a:r>
                      <a:endParaRPr lang="sv-SE" sz="1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8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2013-2015</a:t>
                      </a:r>
                      <a:endParaRPr lang="sv-SE" sz="1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8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2015</a:t>
                      </a:r>
                      <a:endParaRPr lang="sv-SE" sz="1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</a:tr>
              <a:tr h="60000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8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Arbetare</a:t>
                      </a:r>
                      <a:endParaRPr lang="sv-SE" sz="1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8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3,0</a:t>
                      </a:r>
                      <a:endParaRPr lang="sv-SE" sz="1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8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2,2</a:t>
                      </a:r>
                      <a:endParaRPr lang="sv-SE" sz="1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8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2,0</a:t>
                      </a:r>
                      <a:endParaRPr lang="sv-SE" sz="18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</a:tr>
              <a:tr h="60000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8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Tjänstemän</a:t>
                      </a:r>
                      <a:endParaRPr lang="sv-SE" sz="1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8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3,5</a:t>
                      </a:r>
                      <a:endParaRPr lang="sv-SE" sz="18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8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2,3</a:t>
                      </a:r>
                      <a:endParaRPr lang="sv-SE" sz="1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8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2,2</a:t>
                      </a:r>
                      <a:endParaRPr lang="sv-SE" sz="1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2757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sz="2800" b="1" dirty="0"/>
              <a:t>Diagram 4.6 Lönespridningen för tjänstemän 2015 fördelat på kön</a:t>
            </a:r>
            <a:r>
              <a:rPr lang="sv-SE" b="1" dirty="0"/>
              <a:t/>
            </a:r>
            <a:br>
              <a:rPr lang="sv-SE" b="1" dirty="0"/>
            </a:br>
            <a:endParaRPr lang="sv-SE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094683796"/>
              </p:ext>
            </p:extLst>
          </p:nvPr>
        </p:nvGraphicFramePr>
        <p:xfrm>
          <a:off x="2114231" y="1882456"/>
          <a:ext cx="7243200" cy="4017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46722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Chart bld="series"/>
        </p:bldSub>
      </p:bldGraphic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sz="2800" b="1" dirty="0"/>
              <a:t>Diagram 4.7 Vanligaste löneökningen </a:t>
            </a:r>
            <a:r>
              <a:rPr lang="sv-SE" sz="2800" b="1" dirty="0" smtClean="0"/>
              <a:t>2015</a:t>
            </a:r>
            <a:br>
              <a:rPr lang="sv-SE" sz="2800" b="1" dirty="0" smtClean="0"/>
            </a:br>
            <a:r>
              <a:rPr lang="sv-SE" sz="2800" b="1" dirty="0" smtClean="0"/>
              <a:t>arbetare </a:t>
            </a:r>
            <a:r>
              <a:rPr lang="sv-SE" sz="2800" b="1" dirty="0"/>
              <a:t>fördelat på kön</a:t>
            </a:r>
            <a:r>
              <a:rPr lang="sv-SE" b="1" dirty="0"/>
              <a:t/>
            </a:r>
            <a:br>
              <a:rPr lang="sv-SE" b="1" dirty="0"/>
            </a:br>
            <a:endParaRPr lang="sv-SE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638263970"/>
              </p:ext>
            </p:extLst>
          </p:nvPr>
        </p:nvGraphicFramePr>
        <p:xfrm>
          <a:off x="1920240" y="1661160"/>
          <a:ext cx="7482911" cy="42976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11226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Chart bld="series"/>
        </p:bldSub>
      </p:bldGraphic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sz="2800" b="1" dirty="0"/>
              <a:t>Diagram 4.8 Vanligaste löneökningen </a:t>
            </a:r>
            <a:r>
              <a:rPr lang="sv-SE" sz="2800" b="1" dirty="0" smtClean="0"/>
              <a:t>2015</a:t>
            </a:r>
            <a:br>
              <a:rPr lang="sv-SE" sz="2800" b="1" dirty="0" smtClean="0"/>
            </a:br>
            <a:r>
              <a:rPr lang="sv-SE" sz="2800" b="1" dirty="0" smtClean="0"/>
              <a:t>tjänstemän </a:t>
            </a:r>
            <a:r>
              <a:rPr lang="sv-SE" sz="2800" b="1" dirty="0"/>
              <a:t>fördelat på kön</a:t>
            </a:r>
            <a:r>
              <a:rPr lang="sv-SE" b="1" dirty="0"/>
              <a:t/>
            </a:r>
            <a:br>
              <a:rPr lang="sv-SE" b="1" dirty="0"/>
            </a:br>
            <a:endParaRPr lang="sv-SE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636657169"/>
              </p:ext>
            </p:extLst>
          </p:nvPr>
        </p:nvGraphicFramePr>
        <p:xfrm>
          <a:off x="1935480" y="1760536"/>
          <a:ext cx="7696200" cy="42897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38768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Chart bld="series"/>
        </p:bldSub>
      </p:bldGraphic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sz="2800" b="1" dirty="0"/>
              <a:t>Diagram 4.9 Procentuell löneökning 2015, fördelat på kön och arbetare/ tjänstemän</a:t>
            </a:r>
            <a:r>
              <a:rPr lang="sv-SE" b="1" dirty="0"/>
              <a:t/>
            </a:r>
            <a:br>
              <a:rPr lang="sv-SE" b="1" dirty="0"/>
            </a:br>
            <a:endParaRPr lang="sv-SE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4113828723"/>
              </p:ext>
            </p:extLst>
          </p:nvPr>
        </p:nvGraphicFramePr>
        <p:xfrm>
          <a:off x="2040392" y="1860347"/>
          <a:ext cx="7243200" cy="4017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21273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4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5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Chart bld="series"/>
        </p:bldSub>
      </p:bldGraphic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141413" y="1790161"/>
            <a:ext cx="9905998" cy="1468193"/>
          </a:xfrm>
        </p:spPr>
        <p:txBody>
          <a:bodyPr/>
          <a:lstStyle/>
          <a:p>
            <a:pPr algn="ctr"/>
            <a:r>
              <a:rPr lang="sv-SE" dirty="0"/>
              <a:t>Kapitel </a:t>
            </a:r>
            <a:r>
              <a:rPr lang="sv-SE" dirty="0" smtClean="0"/>
              <a:t>5 </a:t>
            </a:r>
            <a:br>
              <a:rPr lang="sv-SE" dirty="0" smtClean="0"/>
            </a:br>
            <a:r>
              <a:rPr lang="sv-SE" sz="5500" dirty="0" smtClean="0"/>
              <a:t>- Ålders- och </a:t>
            </a:r>
            <a:r>
              <a:rPr lang="sv-SE" sz="5500" dirty="0"/>
              <a:t>länsfördelning </a:t>
            </a:r>
            <a:r>
              <a:rPr lang="sv-SE" sz="5500" b="1" dirty="0"/>
              <a:t/>
            </a:r>
            <a:br>
              <a:rPr lang="sv-SE" sz="5500" b="1" dirty="0"/>
            </a:br>
            <a:endParaRPr lang="sv-SE" sz="5500" dirty="0"/>
          </a:p>
        </p:txBody>
      </p:sp>
    </p:spTree>
    <p:extLst>
      <p:ext uri="{BB962C8B-B14F-4D97-AF65-F5344CB8AC3E}">
        <p14:creationId xmlns:p14="http://schemas.microsoft.com/office/powerpoint/2010/main" val="1852072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973987" y="1"/>
            <a:ext cx="9905998" cy="2233833"/>
          </a:xfrm>
        </p:spPr>
        <p:txBody>
          <a:bodyPr/>
          <a:lstStyle/>
          <a:p>
            <a:pPr algn="ctr"/>
            <a:r>
              <a:rPr lang="sv-SE" sz="2800" b="1" dirty="0"/>
              <a:t>Diagram 5.1 Åldersfördelningen för </a:t>
            </a:r>
            <a:r>
              <a:rPr lang="sv-SE" sz="2800" b="1" dirty="0" smtClean="0"/>
              <a:t/>
            </a:r>
            <a:br>
              <a:rPr lang="sv-SE" sz="2800" b="1" dirty="0" smtClean="0"/>
            </a:br>
            <a:r>
              <a:rPr lang="sv-SE" sz="2800" b="1" dirty="0" smtClean="0"/>
              <a:t>industrianställda </a:t>
            </a:r>
            <a:r>
              <a:rPr lang="sv-SE" sz="2800" b="1" dirty="0"/>
              <a:t>år 2000 respektive 2015</a:t>
            </a:r>
            <a:br>
              <a:rPr lang="sv-SE" sz="2800" b="1" dirty="0"/>
            </a:br>
            <a:endParaRPr lang="sv-SE" sz="2800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560196538"/>
              </p:ext>
            </p:extLst>
          </p:nvPr>
        </p:nvGraphicFramePr>
        <p:xfrm>
          <a:off x="2083751" y="1851976"/>
          <a:ext cx="7243200" cy="4017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30921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Chart bld="series"/>
        </p:bldSub>
      </p:bldGraphic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sz="2800" b="1" dirty="0"/>
              <a:t>Diagram 5.2 Åldersfördelningen för arbetare år </a:t>
            </a:r>
            <a:r>
              <a:rPr lang="sv-SE" sz="2800" b="1" dirty="0" smtClean="0"/>
              <a:t/>
            </a:r>
            <a:br>
              <a:rPr lang="sv-SE" sz="2800" b="1" dirty="0" smtClean="0"/>
            </a:br>
            <a:r>
              <a:rPr lang="sv-SE" sz="2800" b="1" dirty="0" smtClean="0"/>
              <a:t>2000 </a:t>
            </a:r>
            <a:r>
              <a:rPr lang="sv-SE" sz="2800" b="1" dirty="0"/>
              <a:t>respektive 2015</a:t>
            </a:r>
            <a:br>
              <a:rPr lang="sv-SE" sz="2800" b="1" dirty="0"/>
            </a:br>
            <a:endParaRPr lang="sv-SE" sz="2800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185661031"/>
              </p:ext>
            </p:extLst>
          </p:nvPr>
        </p:nvGraphicFramePr>
        <p:xfrm>
          <a:off x="2236151" y="1973896"/>
          <a:ext cx="7243200" cy="4017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34489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Chart bld="series"/>
        </p:bldSub>
      </p:bldGraphic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sz="2800" b="1" dirty="0"/>
              <a:t>Diagram 5.3 Åldersfördelningen för tjänstemän 2000 respektive 2015</a:t>
            </a:r>
            <a:r>
              <a:rPr lang="sv-SE" b="1" dirty="0"/>
              <a:t/>
            </a:r>
            <a:br>
              <a:rPr lang="sv-SE" b="1" dirty="0"/>
            </a:br>
            <a:endParaRPr lang="sv-SE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877973492"/>
              </p:ext>
            </p:extLst>
          </p:nvPr>
        </p:nvGraphicFramePr>
        <p:xfrm>
          <a:off x="2144711" y="1836736"/>
          <a:ext cx="7243200" cy="4017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9648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Chart bld="series"/>
        </p:bldSub>
      </p:bldGraphic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sz="2800" b="1" dirty="0"/>
              <a:t>Diagram 5.4 Åldersfördelningen för industrianställda år 2014 respektive 2015</a:t>
            </a:r>
            <a:r>
              <a:rPr lang="sv-SE" b="1" dirty="0"/>
              <a:t/>
            </a:r>
            <a:br>
              <a:rPr lang="sv-SE" b="1" dirty="0"/>
            </a:br>
            <a:endParaRPr lang="sv-SE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312851812"/>
              </p:ext>
            </p:extLst>
          </p:nvPr>
        </p:nvGraphicFramePr>
        <p:xfrm>
          <a:off x="2022791" y="1989136"/>
          <a:ext cx="7243200" cy="4017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35907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Chart bld="series"/>
        </p:bldSub>
      </p:bldGraphic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sz="2800" b="1" dirty="0"/>
              <a:t>Diagram 5.5 Åldersfördelningen för arbetare år 2014 respektive 2015</a:t>
            </a:r>
            <a:r>
              <a:rPr lang="sv-SE" b="1" dirty="0"/>
              <a:t/>
            </a:r>
            <a:br>
              <a:rPr lang="sv-SE" b="1" dirty="0"/>
            </a:br>
            <a:endParaRPr lang="sv-SE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4219639993"/>
              </p:ext>
            </p:extLst>
          </p:nvPr>
        </p:nvGraphicFramePr>
        <p:xfrm>
          <a:off x="2159951" y="1928176"/>
          <a:ext cx="7243200" cy="4017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09894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Chart bld="series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sz="2800" b="1" dirty="0">
                <a:latin typeface="Lucia grande"/>
              </a:rPr>
              <a:t>Tabell 2.2 </a:t>
            </a:r>
            <a:r>
              <a:rPr lang="sv-SE" sz="2800" b="1" dirty="0" smtClean="0">
                <a:latin typeface="Lucia grande"/>
              </a:rPr>
              <a:t>Medellöneökningar</a:t>
            </a:r>
            <a:r>
              <a:rPr lang="sv-SE" sz="2800" b="1" dirty="0">
                <a:latin typeface="Lucia grande"/>
              </a:rPr>
              <a:t>, </a:t>
            </a:r>
            <a:r>
              <a:rPr lang="sv-SE" sz="2800" b="1" dirty="0" smtClean="0">
                <a:latin typeface="Lucia grande"/>
              </a:rPr>
              <a:t/>
            </a:r>
            <a:br>
              <a:rPr lang="sv-SE" sz="2800" b="1" dirty="0" smtClean="0">
                <a:latin typeface="Lucia grande"/>
              </a:rPr>
            </a:br>
            <a:r>
              <a:rPr lang="sv-SE" sz="2800" b="1" dirty="0" smtClean="0">
                <a:latin typeface="Lucia grande"/>
              </a:rPr>
              <a:t>korrigerat </a:t>
            </a:r>
            <a:r>
              <a:rPr lang="sv-SE" sz="2800" b="1" dirty="0">
                <a:latin typeface="Lucia grande"/>
              </a:rPr>
              <a:t>med avseende på ålder och </a:t>
            </a:r>
            <a:r>
              <a:rPr lang="sv-SE" sz="2800" b="1" dirty="0" smtClean="0">
                <a:latin typeface="Lucia grande"/>
              </a:rPr>
              <a:t>fördelningen </a:t>
            </a:r>
            <a:r>
              <a:rPr lang="sv-SE" sz="2800" b="1" dirty="0">
                <a:latin typeface="Lucia grande"/>
              </a:rPr>
              <a:t>arbetare/tjänstemän</a:t>
            </a:r>
          </a:p>
        </p:txBody>
      </p:sp>
      <p:graphicFrame>
        <p:nvGraphicFramePr>
          <p:cNvPr id="4" name="Tabell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6681833"/>
              </p:ext>
            </p:extLst>
          </p:nvPr>
        </p:nvGraphicFramePr>
        <p:xfrm>
          <a:off x="2875934" y="2802194"/>
          <a:ext cx="5856982" cy="1828411"/>
        </p:xfrm>
        <a:graphic>
          <a:graphicData uri="http://schemas.openxmlformats.org/drawingml/2006/table">
            <a:tbl>
              <a:tblPr firstRow="1" firstCol="1" bandRow="1"/>
              <a:tblGrid>
                <a:gridCol w="1673785"/>
                <a:gridCol w="1314574"/>
                <a:gridCol w="1657764"/>
                <a:gridCol w="1210859"/>
              </a:tblGrid>
              <a:tr h="52093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8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sv-SE" sz="1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8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2000-2015</a:t>
                      </a:r>
                      <a:endParaRPr lang="sv-SE" sz="1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8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2013-2015</a:t>
                      </a:r>
                      <a:endParaRPr lang="sv-SE" sz="1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8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2015</a:t>
                      </a:r>
                      <a:endParaRPr lang="sv-SE" sz="1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</a:tr>
              <a:tr h="43582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8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Industrin totalt</a:t>
                      </a:r>
                      <a:endParaRPr lang="sv-SE" sz="1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8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3,1</a:t>
                      </a:r>
                      <a:endParaRPr lang="sv-SE" sz="1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8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2,2</a:t>
                      </a:r>
                      <a:endParaRPr lang="sv-SE" sz="1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8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2,2</a:t>
                      </a:r>
                      <a:endParaRPr lang="sv-SE" sz="1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</a:tr>
              <a:tr h="43582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800" b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Arbetare</a:t>
                      </a:r>
                      <a:endParaRPr lang="sv-SE" sz="18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8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3,0</a:t>
                      </a:r>
                      <a:endParaRPr lang="sv-SE" sz="18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8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2,2</a:t>
                      </a:r>
                      <a:endParaRPr lang="sv-SE" sz="1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8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2,2</a:t>
                      </a:r>
                      <a:endParaRPr lang="sv-SE" sz="1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</a:tr>
              <a:tr h="43582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8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Tjänstemän</a:t>
                      </a:r>
                      <a:endParaRPr lang="sv-SE" sz="1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8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3,3</a:t>
                      </a:r>
                      <a:endParaRPr lang="sv-SE" sz="18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8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2,2</a:t>
                      </a:r>
                      <a:endParaRPr lang="sv-SE" sz="18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8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2,2</a:t>
                      </a:r>
                      <a:endParaRPr lang="sv-SE" sz="1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47448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sz="2800" b="1" dirty="0"/>
              <a:t>Diagram 5.6 Åldersfördelningen för tjänstemän 2014 respektive 2015</a:t>
            </a:r>
            <a:br>
              <a:rPr lang="sv-SE" sz="2800" b="1" dirty="0"/>
            </a:br>
            <a:endParaRPr lang="sv-SE" sz="2800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983773707"/>
              </p:ext>
            </p:extLst>
          </p:nvPr>
        </p:nvGraphicFramePr>
        <p:xfrm>
          <a:off x="2007551" y="1943416"/>
          <a:ext cx="7243200" cy="4017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92576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Chart bld="series"/>
        </p:bldSub>
      </p:bldGraphic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sz="2800" b="1" dirty="0"/>
              <a:t>Diagram 5.7 Åldersfördelningen för industrianställda respektive hela arbetsmarknaden 2015</a:t>
            </a:r>
            <a:r>
              <a:rPr lang="sv-SE" sz="2800" dirty="0"/>
              <a:t/>
            </a:r>
            <a:br>
              <a:rPr lang="sv-SE" sz="2800" dirty="0"/>
            </a:br>
            <a:endParaRPr lang="sv-SE" sz="2800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061003411"/>
              </p:ext>
            </p:extLst>
          </p:nvPr>
        </p:nvGraphicFramePr>
        <p:xfrm>
          <a:off x="2098991" y="1973896"/>
          <a:ext cx="7243200" cy="4017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51240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Chart bld="series"/>
        </p:bldSub>
      </p:bldGraphic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sz="2800" b="1" dirty="0"/>
              <a:t>Diagram 5.8 Länsfördelningen för arbetare respektive tjänstemän 2015 inom industrin</a:t>
            </a:r>
            <a:r>
              <a:rPr lang="sv-SE" sz="2800" dirty="0"/>
              <a:t/>
            </a:r>
            <a:br>
              <a:rPr lang="sv-SE" sz="2800" dirty="0"/>
            </a:br>
            <a:endParaRPr lang="sv-SE" sz="2800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743632656"/>
              </p:ext>
            </p:extLst>
          </p:nvPr>
        </p:nvGraphicFramePr>
        <p:xfrm>
          <a:off x="2114231" y="2004376"/>
          <a:ext cx="7243200" cy="4017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71009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Chart bld="series"/>
        </p:bldSub>
      </p:bldGraphic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sz="2800" b="1" dirty="0"/>
              <a:t>Diagram 5.9 Länsfördelningen för industrianställda respektive hela arbetsmarknaden 2015</a:t>
            </a:r>
            <a:r>
              <a:rPr lang="sv-SE" dirty="0"/>
              <a:t/>
            </a:r>
            <a:br>
              <a:rPr lang="sv-SE" dirty="0"/>
            </a:br>
            <a:endParaRPr lang="sv-SE" dirty="0"/>
          </a:p>
        </p:txBody>
      </p:sp>
      <p:sp>
        <p:nvSpPr>
          <p:cNvPr id="5" name="textruta 4"/>
          <p:cNvSpPr txBox="1"/>
          <p:nvPr/>
        </p:nvSpPr>
        <p:spPr>
          <a:xfrm>
            <a:off x="2468880" y="6187440"/>
            <a:ext cx="279916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Källa: SCB:s arbetsmarknadsstatistik</a:t>
            </a:r>
            <a:endParaRPr lang="sv-SE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v-SE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676479527"/>
              </p:ext>
            </p:extLst>
          </p:nvPr>
        </p:nvGraphicFramePr>
        <p:xfrm>
          <a:off x="2007550" y="1928176"/>
          <a:ext cx="7304089" cy="4152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66255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Chart bld="series"/>
        </p:bldSub>
      </p:bldGraphic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Vill du veta mer?</a:t>
            </a:r>
          </a:p>
        </p:txBody>
      </p:sp>
      <p:sp>
        <p:nvSpPr>
          <p:cNvPr id="3" name="textruta 2"/>
          <p:cNvSpPr txBox="1"/>
          <p:nvPr/>
        </p:nvSpPr>
        <p:spPr>
          <a:xfrm>
            <a:off x="1295400" y="3215640"/>
            <a:ext cx="6416040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www.fackeninomindustrin.se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536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sz="2800" b="1" dirty="0"/>
              <a:t>Diagram 2.1 Löneutveckling uppdelat på olika perioder </a:t>
            </a:r>
            <a:r>
              <a:rPr lang="sv-SE" sz="2800" b="1" dirty="0" smtClean="0"/>
              <a:t>industrin </a:t>
            </a:r>
            <a:r>
              <a:rPr lang="sv-SE" sz="2800" b="1" dirty="0"/>
              <a:t>totalt, arbetare respektive tjänstemän</a:t>
            </a:r>
          </a:p>
        </p:txBody>
      </p:sp>
      <p:graphicFrame>
        <p:nvGraphicFramePr>
          <p:cNvPr id="4" name="Platshållare för innehåll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88654717"/>
              </p:ext>
            </p:extLst>
          </p:nvPr>
        </p:nvGraphicFramePr>
        <p:xfrm>
          <a:off x="2182762" y="2160638"/>
          <a:ext cx="7241458" cy="40189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ruta 2"/>
          <p:cNvSpPr txBox="1"/>
          <p:nvPr/>
        </p:nvSpPr>
        <p:spPr>
          <a:xfrm>
            <a:off x="2300749" y="6179573"/>
            <a:ext cx="199125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Beräknat på korrigerad lön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53964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Chart bld="series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sz="2800" b="1" dirty="0"/>
              <a:t>Tabell 2.3 Reallöneökningar 2000-2015</a:t>
            </a:r>
            <a:r>
              <a:rPr lang="sv-SE" b="1" dirty="0"/>
              <a:t/>
            </a:r>
            <a:br>
              <a:rPr lang="sv-SE" b="1" dirty="0"/>
            </a:br>
            <a:endParaRPr lang="sv-SE" dirty="0"/>
          </a:p>
        </p:txBody>
      </p:sp>
      <p:graphicFrame>
        <p:nvGraphicFramePr>
          <p:cNvPr id="6" name="Tabell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6350803"/>
              </p:ext>
            </p:extLst>
          </p:nvPr>
        </p:nvGraphicFramePr>
        <p:xfrm>
          <a:off x="2315497" y="1814051"/>
          <a:ext cx="7182464" cy="4101084"/>
        </p:xfrm>
        <a:graphic>
          <a:graphicData uri="http://schemas.openxmlformats.org/drawingml/2006/table">
            <a:tbl>
              <a:tblPr firstRow="1" firstCol="1" bandRow="1"/>
              <a:tblGrid>
                <a:gridCol w="1761140"/>
                <a:gridCol w="1916281"/>
                <a:gridCol w="1534175"/>
                <a:gridCol w="1970868"/>
              </a:tblGrid>
              <a:tr h="30629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8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Per år</a:t>
                      </a:r>
                      <a:endParaRPr lang="sv-SE" sz="18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8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Medellöneökning*</a:t>
                      </a:r>
                      <a:endParaRPr lang="sv-SE" sz="1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8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KPI</a:t>
                      </a:r>
                      <a:endParaRPr lang="sv-SE" sz="1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8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Reallöneökning</a:t>
                      </a:r>
                      <a:endParaRPr lang="sv-SE" sz="1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</a:tr>
              <a:tr h="30629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800" b="1" i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2000-2015</a:t>
                      </a:r>
                      <a:endParaRPr lang="sv-SE" sz="18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8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sv-SE" sz="1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8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sv-SE" sz="1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8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sv-SE" sz="1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</a:tr>
              <a:tr h="30629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8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Industrin totalt</a:t>
                      </a:r>
                      <a:endParaRPr lang="sv-SE" sz="18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8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3,1</a:t>
                      </a:r>
                      <a:endParaRPr lang="sv-SE" sz="1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8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1,2</a:t>
                      </a:r>
                      <a:endParaRPr lang="sv-SE" sz="1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8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1,9</a:t>
                      </a:r>
                      <a:endParaRPr lang="sv-SE" sz="1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</a:tr>
              <a:tr h="30629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8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Arbetare</a:t>
                      </a:r>
                      <a:endParaRPr lang="sv-SE" sz="18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8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3,0</a:t>
                      </a:r>
                      <a:endParaRPr lang="sv-SE" sz="1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8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1,2</a:t>
                      </a:r>
                      <a:endParaRPr lang="sv-SE" sz="1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8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1,7</a:t>
                      </a:r>
                      <a:endParaRPr lang="sv-SE" sz="1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</a:tr>
              <a:tr h="30629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8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Tjänstemän</a:t>
                      </a:r>
                      <a:endParaRPr lang="sv-SE" sz="18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8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3,3</a:t>
                      </a:r>
                      <a:endParaRPr lang="sv-SE" sz="1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8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1,2</a:t>
                      </a:r>
                      <a:endParaRPr lang="sv-SE" sz="1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8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2,1</a:t>
                      </a:r>
                      <a:endParaRPr lang="sv-SE" sz="1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</a:tr>
              <a:tr h="30629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800" b="1" i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2013-2015</a:t>
                      </a:r>
                      <a:endParaRPr lang="sv-SE" sz="18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8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sv-SE" sz="1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8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sv-SE" sz="1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8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sv-SE" sz="1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</a:tr>
              <a:tr h="30629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8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Industrin totalt</a:t>
                      </a:r>
                      <a:endParaRPr lang="sv-SE" sz="18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8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2,2</a:t>
                      </a:r>
                      <a:endParaRPr lang="sv-SE" sz="1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8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-0,1</a:t>
                      </a:r>
                      <a:endParaRPr lang="sv-SE" sz="1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8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2,3</a:t>
                      </a:r>
                      <a:endParaRPr lang="sv-SE" sz="1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</a:tr>
              <a:tr h="30629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8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Arbetare</a:t>
                      </a:r>
                      <a:endParaRPr lang="sv-SE" sz="18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8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2,2</a:t>
                      </a:r>
                      <a:endParaRPr lang="sv-SE" sz="1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8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-0,1</a:t>
                      </a:r>
                      <a:endParaRPr lang="sv-SE" sz="1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8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2,3</a:t>
                      </a:r>
                      <a:endParaRPr lang="sv-SE" sz="1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</a:tr>
              <a:tr h="30629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8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Tjänstemän</a:t>
                      </a:r>
                      <a:endParaRPr lang="sv-SE" sz="18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8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2,2</a:t>
                      </a:r>
                      <a:endParaRPr lang="sv-SE" sz="1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8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-0,1</a:t>
                      </a:r>
                      <a:endParaRPr lang="sv-SE" sz="1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8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2,3</a:t>
                      </a:r>
                      <a:endParaRPr lang="sv-SE" sz="1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</a:tr>
              <a:tr h="30629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800" b="1" i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2015</a:t>
                      </a:r>
                      <a:endParaRPr lang="sv-SE" sz="18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8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sv-SE" sz="1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8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sv-SE" sz="1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8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sv-SE" sz="1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</a:tr>
              <a:tr h="30629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8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Industrin totalt</a:t>
                      </a:r>
                      <a:endParaRPr lang="sv-SE" sz="18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8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2,2</a:t>
                      </a:r>
                      <a:endParaRPr lang="sv-SE" sz="1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8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</a:t>
                      </a:r>
                      <a:endParaRPr lang="sv-SE" sz="1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8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2,2</a:t>
                      </a:r>
                      <a:endParaRPr lang="sv-SE" sz="1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</a:tr>
              <a:tr h="30629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8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Arbetare</a:t>
                      </a:r>
                      <a:endParaRPr lang="sv-SE" sz="18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8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2,2</a:t>
                      </a:r>
                      <a:endParaRPr lang="sv-SE" sz="1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8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</a:t>
                      </a:r>
                      <a:endParaRPr lang="sv-SE" sz="1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8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2,2</a:t>
                      </a:r>
                      <a:endParaRPr lang="sv-SE" sz="1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</a:tr>
              <a:tr h="30629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8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Tjänstemän</a:t>
                      </a:r>
                      <a:endParaRPr lang="sv-SE" sz="18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8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2,2</a:t>
                      </a:r>
                      <a:endParaRPr lang="sv-SE" sz="1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8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</a:t>
                      </a:r>
                      <a:endParaRPr lang="sv-SE" sz="1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8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2,2</a:t>
                      </a:r>
                      <a:endParaRPr lang="sv-SE" sz="1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</a:tbl>
          </a:graphicData>
        </a:graphic>
      </p:graphicFrame>
      <p:sp>
        <p:nvSpPr>
          <p:cNvPr id="7" name="textruta 6"/>
          <p:cNvSpPr txBox="1"/>
          <p:nvPr/>
        </p:nvSpPr>
        <p:spPr>
          <a:xfrm>
            <a:off x="2315497" y="6061587"/>
            <a:ext cx="91723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*Korrigerat</a:t>
            </a:r>
            <a:endParaRPr lang="sv-SE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421531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/>
          <a:lstStyle/>
          <a:p>
            <a:pPr algn="ctr"/>
            <a:r>
              <a:rPr lang="sv-SE" sz="2800" b="1" dirty="0"/>
              <a:t>Diagram 2.2 löneutveckling nominellt och realt uppdelat på olika perioder för industrin totalt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797988221"/>
              </p:ext>
            </p:extLst>
          </p:nvPr>
        </p:nvGraphicFramePr>
        <p:xfrm>
          <a:off x="2229753" y="2197509"/>
          <a:ext cx="7243200" cy="4017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ruta 4"/>
          <p:cNvSpPr txBox="1"/>
          <p:nvPr/>
        </p:nvSpPr>
        <p:spPr>
          <a:xfrm>
            <a:off x="2229753" y="6285951"/>
            <a:ext cx="199125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Beräknat på korrigerad lön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85847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Chart bld="series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sz="2800" b="1" dirty="0"/>
              <a:t>Tabell 2.4 Löneökningar för identiska individer </a:t>
            </a:r>
            <a:r>
              <a:rPr lang="sv-SE" b="1" dirty="0"/>
              <a:t/>
            </a:r>
            <a:br>
              <a:rPr lang="sv-SE" b="1" dirty="0"/>
            </a:br>
            <a:endParaRPr lang="sv-SE" dirty="0"/>
          </a:p>
        </p:txBody>
      </p:sp>
      <p:graphicFrame>
        <p:nvGraphicFramePr>
          <p:cNvPr id="4" name="Tabell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5347025"/>
              </p:ext>
            </p:extLst>
          </p:nvPr>
        </p:nvGraphicFramePr>
        <p:xfrm>
          <a:off x="3043985" y="2514600"/>
          <a:ext cx="5857201" cy="2087999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722957"/>
                <a:gridCol w="1508014"/>
                <a:gridCol w="1372395"/>
                <a:gridCol w="1253835"/>
              </a:tblGrid>
              <a:tr h="61912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8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sv-SE" sz="1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8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2000-2015</a:t>
                      </a:r>
                      <a:endParaRPr lang="sv-SE" sz="1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8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2013-2015</a:t>
                      </a:r>
                      <a:endParaRPr lang="sv-SE" sz="1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8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2015</a:t>
                      </a:r>
                      <a:endParaRPr lang="sv-SE" sz="1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</a:tr>
              <a:tr h="48962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800" b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Industrin totalt</a:t>
                      </a:r>
                      <a:endParaRPr lang="sv-SE" sz="18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8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3,8</a:t>
                      </a:r>
                      <a:endParaRPr lang="sv-SE" sz="1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8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2,9</a:t>
                      </a:r>
                      <a:endParaRPr lang="sv-SE" sz="1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8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3,1</a:t>
                      </a:r>
                      <a:endParaRPr lang="sv-SE" sz="18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</a:tr>
              <a:tr h="48962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8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Arbetare</a:t>
                      </a:r>
                      <a:endParaRPr lang="sv-SE" sz="1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8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3,6</a:t>
                      </a:r>
                      <a:endParaRPr lang="sv-SE" sz="1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8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2,7</a:t>
                      </a:r>
                      <a:endParaRPr lang="sv-SE" sz="1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8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2,9</a:t>
                      </a:r>
                      <a:endParaRPr lang="sv-SE" sz="18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</a:tr>
              <a:tr h="48962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8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Tjänstemän</a:t>
                      </a:r>
                      <a:endParaRPr lang="sv-SE" sz="1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8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4,3</a:t>
                      </a:r>
                      <a:endParaRPr lang="sv-SE" sz="18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8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3,4</a:t>
                      </a:r>
                      <a:endParaRPr lang="sv-SE" sz="1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8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3,5</a:t>
                      </a:r>
                      <a:endParaRPr lang="sv-SE" sz="1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33617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sz="2800" b="1" dirty="0"/>
              <a:t>Diagram 2.3 Löneökningar för identiska individer </a:t>
            </a:r>
            <a:r>
              <a:rPr lang="sv-SE" sz="2800" b="1" dirty="0" smtClean="0"/>
              <a:t/>
            </a:r>
            <a:br>
              <a:rPr lang="sv-SE" sz="2800" b="1" dirty="0" smtClean="0"/>
            </a:br>
            <a:r>
              <a:rPr lang="sv-SE" sz="2800" b="1" dirty="0" smtClean="0"/>
              <a:t>2000-2015</a:t>
            </a:r>
            <a:r>
              <a:rPr lang="sv-SE" b="1" dirty="0"/>
              <a:t/>
            </a:r>
            <a:br>
              <a:rPr lang="sv-SE" b="1" dirty="0"/>
            </a:br>
            <a:endParaRPr lang="sv-SE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73877119"/>
              </p:ext>
            </p:extLst>
          </p:nvPr>
        </p:nvGraphicFramePr>
        <p:xfrm>
          <a:off x="2156509" y="1885406"/>
          <a:ext cx="7243200" cy="4017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34416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Chart bld="series"/>
        </p:bldSub>
      </p:bldGraphic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ät">
  <a:themeElements>
    <a:clrScheme name="Nät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F4B54B"/>
      </a:accent1>
      <a:accent2>
        <a:srgbClr val="A2C84E"/>
      </a:accent2>
      <a:accent3>
        <a:srgbClr val="4BC298"/>
      </a:accent3>
      <a:accent4>
        <a:srgbClr val="4CB5D3"/>
      </a:accent4>
      <a:accent5>
        <a:srgbClr val="9167E3"/>
      </a:accent5>
      <a:accent6>
        <a:srgbClr val="E05073"/>
      </a:accent6>
      <a:hlink>
        <a:srgbClr val="E19520"/>
      </a:hlink>
      <a:folHlink>
        <a:srgbClr val="E8B15D"/>
      </a:folHlink>
    </a:clrScheme>
    <a:fontScheme name="Nät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Nät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 mall" id="{BF8E1A63-C42E-406A-A6DA-44014EAC80E0}" vid="{144B2E24-2F97-490E-A95E-65BA41006645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PPT mall</Template>
  <TotalTime>702</TotalTime>
  <Words>630</Words>
  <Application>Microsoft Office PowerPoint</Application>
  <PresentationFormat>Bredbild</PresentationFormat>
  <Paragraphs>354</Paragraphs>
  <Slides>44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6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44</vt:i4>
      </vt:variant>
    </vt:vector>
  </HeadingPairs>
  <TitlesOfParts>
    <vt:vector size="51" baseType="lpstr">
      <vt:lpstr>Arial</vt:lpstr>
      <vt:lpstr>Calibri</vt:lpstr>
      <vt:lpstr>Century Gothic</vt:lpstr>
      <vt:lpstr>Lucia grande</vt:lpstr>
      <vt:lpstr>Times New Roman</vt:lpstr>
      <vt:lpstr>Wingdings</vt:lpstr>
      <vt:lpstr>Nät</vt:lpstr>
      <vt:lpstr>Löner inom industrin 2015</vt:lpstr>
      <vt:lpstr> Kapitel 2  - Löneutveckling</vt:lpstr>
      <vt:lpstr>Tabell 2.1 Medellöneökningar, okorrigerat </vt:lpstr>
      <vt:lpstr>Tabell 2.2 Medellöneökningar,  korrigerat med avseende på ålder och fördelningen arbetare/tjänstemän</vt:lpstr>
      <vt:lpstr>Diagram 2.1 Löneutveckling uppdelat på olika perioder industrin totalt, arbetare respektive tjänstemän</vt:lpstr>
      <vt:lpstr>Tabell 2.3 Reallöneökningar 2000-2015 </vt:lpstr>
      <vt:lpstr>Diagram 2.2 löneutveckling nominellt och realt uppdelat på olika perioder för industrin totalt</vt:lpstr>
      <vt:lpstr>Tabell 2.4 Löneökningar för identiska individer  </vt:lpstr>
      <vt:lpstr>Diagram 2.3 Löneökningar för identiska individer  2000-2015 </vt:lpstr>
      <vt:lpstr>Diagram 2.4 Löneökningar för identiska individer  2014 och 2015 uppdelat på ålder </vt:lpstr>
      <vt:lpstr>Diagram 2.5 Vanligaste löneökningen 2015 </vt:lpstr>
      <vt:lpstr> Kapitel 3 – Lönenivåer och  lönespridning</vt:lpstr>
      <vt:lpstr>Tabell 3.1: Medellön, medianlön, medelålder och  antal individer 2015 </vt:lpstr>
      <vt:lpstr>Diagram 3.1 Lönespridningen för arbetare  2015 </vt:lpstr>
      <vt:lpstr>Diagram 3.2 Lönespridningen för tjänstemän  2015 </vt:lpstr>
      <vt:lpstr>Diagram 3.3 Lönespridningen för arbetare  respektive tjänstemän 2015 </vt:lpstr>
      <vt:lpstr>Diagram 3.4 Lönespridningen för arbetare  respektive tjänstemän 2015 </vt:lpstr>
      <vt:lpstr>Diagram 3.5 Lönespridningen för arbetare  respektive tjänstemän 1999-2015 10/50 percentil respektive 90/50 percentil </vt:lpstr>
      <vt:lpstr>Diagram 3.6 Lönespridningen för arbetare  respektive tjänstemän 1999-2015  90/10 percentil </vt:lpstr>
      <vt:lpstr>Kapitel 4  - Kvinnor och män</vt:lpstr>
      <vt:lpstr>Tabell 4.1 Medellöneökningar fördelat på kön,  okorrigerat </vt:lpstr>
      <vt:lpstr>Tabell 4.2 Medellöneökningar fördelat på kön,  korrigerat med avseende på ålder och fördelningen arbetare/tjänstemän </vt:lpstr>
      <vt:lpstr>Tabell 4.3 Löneökningar fördelat på kön för  identiska individer </vt:lpstr>
      <vt:lpstr>Diagram 4.1 Identiska individers löneökning  2015 fördelat på kön </vt:lpstr>
      <vt:lpstr>Tabell 4.4 Medellön, medianlön, medelålder  och antal individer 2015 fördelat på kön </vt:lpstr>
      <vt:lpstr>Diagram 4.2 Kvinnornas lön som andel av  männens löner 2015 uppdelat på ålder </vt:lpstr>
      <vt:lpstr>Diagram 4.3 Kvinnornas lön som andel av männens löner 2000 och 2015 uppdelat på ålder </vt:lpstr>
      <vt:lpstr>Diagram 4.4 Kvinnornas lön som andel av  männens löner 1999-2015 </vt:lpstr>
      <vt:lpstr>Diagram 4.5 Lönespridningen för arbetare 2015  fördelat på kön  </vt:lpstr>
      <vt:lpstr>Diagram 4.6 Lönespridningen för tjänstemän 2015 fördelat på kön </vt:lpstr>
      <vt:lpstr>Diagram 4.7 Vanligaste löneökningen 2015 arbetare fördelat på kön </vt:lpstr>
      <vt:lpstr>Diagram 4.8 Vanligaste löneökningen 2015 tjänstemän fördelat på kön </vt:lpstr>
      <vt:lpstr>Diagram 4.9 Procentuell löneökning 2015, fördelat på kön och arbetare/ tjänstemän </vt:lpstr>
      <vt:lpstr>Kapitel 5  - Ålders- och länsfördelning  </vt:lpstr>
      <vt:lpstr>Diagram 5.1 Åldersfördelningen för  industrianställda år 2000 respektive 2015 </vt:lpstr>
      <vt:lpstr>Diagram 5.2 Åldersfördelningen för arbetare år  2000 respektive 2015 </vt:lpstr>
      <vt:lpstr>Diagram 5.3 Åldersfördelningen för tjänstemän 2000 respektive 2015 </vt:lpstr>
      <vt:lpstr>Diagram 5.4 Åldersfördelningen för industrianställda år 2014 respektive 2015 </vt:lpstr>
      <vt:lpstr>Diagram 5.5 Åldersfördelningen för arbetare år 2014 respektive 2015 </vt:lpstr>
      <vt:lpstr>Diagram 5.6 Åldersfördelningen för tjänstemän 2014 respektive 2015 </vt:lpstr>
      <vt:lpstr>Diagram 5.7 Åldersfördelningen för industrianställda respektive hela arbetsmarknaden 2015 </vt:lpstr>
      <vt:lpstr>Diagram 5.8 Länsfördelningen för arbetare respektive tjänstemän 2015 inom industrin </vt:lpstr>
      <vt:lpstr>Diagram 5.9 Länsfördelningen för industrianställda respektive hela arbetsmarknaden 2015 </vt:lpstr>
      <vt:lpstr>Vill du veta mer?</vt:lpstr>
    </vt:vector>
  </TitlesOfParts>
  <Company>IF Metall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</dc:title>
  <dc:creator>Sara Andréasson</dc:creator>
  <cp:lastModifiedBy>Sara Andréasson</cp:lastModifiedBy>
  <cp:revision>43</cp:revision>
  <cp:lastPrinted>2016-07-11T07:55:50Z</cp:lastPrinted>
  <dcterms:created xsi:type="dcterms:W3CDTF">2016-07-05T13:23:34Z</dcterms:created>
  <dcterms:modified xsi:type="dcterms:W3CDTF">2016-08-29T06:16:11Z</dcterms:modified>
</cp:coreProperties>
</file>